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Lst>
  <p:sldSz cy="5143500" cx="9144000"/>
  <p:notesSz cx="6858000" cy="9144000"/>
  <p:embeddedFontLst>
    <p:embeddedFont>
      <p:font typeface="Proxima Nova"/>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75F7A9-8BDA-429C-86F6-306653E2E96B}">
  <a:tblStyle styleId="{8475F7A9-8BDA-429C-86F6-306653E2E96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ProximaNova-regular.fntdata"/><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ProximaNova-italic.fntdata"/><Relationship Id="rId32" Type="http://schemas.openxmlformats.org/officeDocument/2006/relationships/slide" Target="slides/slide26.xml"/><Relationship Id="rId76" Type="http://schemas.openxmlformats.org/officeDocument/2006/relationships/font" Target="fonts/ProximaNova-bold.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ProximaNova-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List_of_file_signature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Dd_(Unix)" TargetMode="External"/><Relationship Id="rId3" Type="http://schemas.openxmlformats.org/officeDocument/2006/relationships/hyperlink" Target="https://www.kali.org/tools/dc3dd/"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li.org/tools/binwalk/"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sforgeeks.org/stat-command-in-linux-with-examples/"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leuthkit.org/" TargetMode="External"/><Relationship Id="rId3" Type="http://schemas.openxmlformats.org/officeDocument/2006/relationships/hyperlink" Target="https://wiki.sleuthkit.org/index.php?title=Fls"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utopsy.com/"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PSU-Cybersecurity-Club/forensicsdemo"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dx.edu/computer-science/cybersecurity"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43b0a13da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43b0a13da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Forensics can cover just about anything</a:t>
            </a:r>
            <a:endParaRPr/>
          </a:p>
          <a:p>
            <a:pPr indent="-298450" lvl="0" marL="457200" rtl="0" algn="l">
              <a:spcBef>
                <a:spcPts val="0"/>
              </a:spcBef>
              <a:spcAft>
                <a:spcPts val="0"/>
              </a:spcAft>
              <a:buSzPts val="1100"/>
              <a:buChar char="-"/>
            </a:pPr>
            <a:r>
              <a:rPr lang="en"/>
              <a:t>Autopsy, Ballistics, Fingerprinting, </a:t>
            </a:r>
            <a:r>
              <a:rPr lang="en"/>
              <a:t>Toxicology…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7ea849347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7ea849347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You’ll find that nearly every criminal investigation now includes some kind of digital evidence</a:t>
            </a:r>
            <a:endParaRPr/>
          </a:p>
          <a:p>
            <a:pPr indent="-298450" lvl="0" marL="457200" rtl="0" algn="l">
              <a:spcBef>
                <a:spcPts val="0"/>
              </a:spcBef>
              <a:spcAft>
                <a:spcPts val="0"/>
              </a:spcAft>
              <a:buSzPts val="1100"/>
              <a:buChar char="-"/>
            </a:pPr>
            <a:r>
              <a:rPr lang="en"/>
              <a:t>We are attached to our devices every day and create a huge paper trail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https://www.vecteezy.com/photo/10452081-laptop-tablet-smartphone-and-coffee-on-white-background-with-text-space-and-copy-space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43b0a13da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43b0a13da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Crime investigation</a:t>
            </a:r>
            <a:endParaRPr/>
          </a:p>
          <a:p>
            <a:pPr indent="-298450" lvl="0" marL="457200" rtl="0" algn="l">
              <a:spcBef>
                <a:spcPts val="0"/>
              </a:spcBef>
              <a:spcAft>
                <a:spcPts val="0"/>
              </a:spcAft>
              <a:buSzPts val="1100"/>
              <a:buChar char="-"/>
            </a:pPr>
            <a:r>
              <a:rPr lang="en"/>
              <a:t>Investigating employee behavior</a:t>
            </a:r>
            <a:endParaRPr/>
          </a:p>
          <a:p>
            <a:pPr indent="-298450" lvl="0" marL="457200" rtl="0" algn="l">
              <a:spcBef>
                <a:spcPts val="0"/>
              </a:spcBef>
              <a:spcAft>
                <a:spcPts val="0"/>
              </a:spcAft>
              <a:buSzPts val="1100"/>
              <a:buChar char="-"/>
            </a:pPr>
            <a:r>
              <a:rPr lang="en"/>
              <a:t>Recovering lost files</a:t>
            </a:r>
            <a:endParaRPr sz="1800">
              <a:solidFill>
                <a:srgbClr val="59595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https://www.vecteezy.com/png/9385543-magnifying-glass-clipart-design-illustration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43b0a13da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43b0a13da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He sent a floppy disk to a local Fox affiliate, which was turned over to law enforcement.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They were able to extract deleted files and in the metadata found reference to Christ Lutheran Church, files attributed to user Dennis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https://en.wikipedia.org/wiki/Dennis_Rader</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2340a8b72c3a4d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2340a8b72c3a4d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really is so much more to this case, but ultimately it was digital evidence that tipped the scales against Alex</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https://d3i6fh83elv35t.cloudfront.net/static/2023/09/GettyImages-1528562077-1200x800.jpg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43b0a13da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43b0a13da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Works with law enforcement on criminal cases and investigations</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en"/>
              <a:t>https://www.washingtoncountyda.org/news/washington-county-digital-forensics-laboratory</a:t>
            </a:r>
            <a:endParaRPr/>
          </a:p>
          <a:p>
            <a:pPr indent="0" lvl="0" marL="0" rtl="0" algn="l">
              <a:spcBef>
                <a:spcPts val="1200"/>
              </a:spcBef>
              <a:spcAft>
                <a:spcPts val="0"/>
              </a:spcAft>
              <a:buNone/>
            </a:pPr>
            <a:r>
              <a:rPr lang="en"/>
              <a:t>Alternate </a:t>
            </a:r>
            <a:r>
              <a:rPr lang="en"/>
              <a:t>https://www.facebook.com/washcoda/videos/washington-county-digital-forensics-lab/1543921119076182/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https://www.rcfl.gov/northwest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7f5008754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7f5008754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7ea849347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7ea849347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7ea849347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7ea849347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7ea849347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7ea849347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43b0a13d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43b0a13d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3b0a13da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43b0a13da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43b0a13da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43b0a13da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3b0a13da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43b0a13da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43b0a13da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43b0a13da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https://en.wikipedia.org/wiki/List_of_file_signatures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43b0a13da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43b0a13da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file system is a data structure that the OS uses to organize everything for storage and retrieval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43b0a13da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43b0a13da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 course there is not a universal file system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7ea849347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7ea849347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when you free data, it isn’t really gone until you write over it. It is just marked as free. And even then you have to write over it seven times for a safe delete. Im not sure why that is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43b0a13da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43b0a13da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Gpt can have more partitions per drive. Tell </a:t>
            </a:r>
            <a:r>
              <a:rPr lang="en"/>
              <a:t>anecdote</a:t>
            </a:r>
            <a:r>
              <a:rPr lang="en"/>
              <a:t> about upgrading to windows 11.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43b0a13da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43b0a13da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Slack space is the space not used by a files allocated memory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43b0a13da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43b0a13da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don’t want to leave data on the original drive too long if it has a shelf life, it could become corrupted. Make copies. Flash drives have software built in to ensure that bit flipping is spread out, because each bit can only be written to a certain number of times.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7ea84934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7ea84934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3b0a13da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43b0a13da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like encase and ftk imager have write block </a:t>
            </a:r>
            <a:r>
              <a:rPr lang="en"/>
              <a:t>capabilities</a:t>
            </a:r>
            <a:r>
              <a:rPr lang="en"/>
              <a:t>. Whatever you do, you should </a:t>
            </a:r>
            <a:r>
              <a:rPr lang="en"/>
              <a:t>always</a:t>
            </a:r>
            <a:r>
              <a:rPr lang="en"/>
              <a:t> checksum to make sure that nothing has been corrupted.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7f5008754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7f5008754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43b0a13da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43b0a13da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43b0a13da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43b0a13da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u="sng">
                <a:solidFill>
                  <a:srgbClr val="0097A7"/>
                </a:solidFill>
                <a:hlinkClick r:id="rId2">
                  <a:extLst>
                    <a:ext uri="{A12FA001-AC4F-418D-AE19-62706E023703}">
                      <ahyp:hlinkClr val="tx"/>
                    </a:ext>
                  </a:extLst>
                </a:hlinkClick>
              </a:rPr>
              <a:t>https://en.wikipedia.org/wiki/Dd_(Unix)</a:t>
            </a:r>
            <a:endParaRPr sz="18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 sz="1800" u="sng">
                <a:solidFill>
                  <a:srgbClr val="0097A7"/>
                </a:solidFill>
                <a:hlinkClick r:id="rId3">
                  <a:extLst>
                    <a:ext uri="{A12FA001-AC4F-418D-AE19-62706E023703}">
                      <ahyp:hlinkClr val="tx"/>
                    </a:ext>
                  </a:extLst>
                </a:hlinkClick>
              </a:rPr>
              <a:t>https://www.kali.org/tools/dc3dd/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4ab648c12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4ab648c12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4ab648c1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4ab648c1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https://www.kali.org/tools/binwalk/</a:t>
            </a:r>
            <a:r>
              <a:rPr lang="en"/>
              <a: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 put this one in the workshop description so we should at least talk about it but</a:t>
            </a:r>
            <a:endParaRPr/>
          </a:p>
          <a:p>
            <a:pPr indent="0" lvl="0" marL="0" rtl="0" algn="l">
              <a:spcBef>
                <a:spcPts val="0"/>
              </a:spcBef>
              <a:spcAft>
                <a:spcPts val="0"/>
              </a:spcAft>
              <a:buClr>
                <a:schemeClr val="dk1"/>
              </a:buClr>
              <a:buSzPts val="1100"/>
              <a:buFont typeface="Arial"/>
              <a:buNone/>
            </a:pPr>
            <a:r>
              <a:rPr lang="en"/>
              <a:t>I bricked my Ubuntu VM trying to practice file extraction with it…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3b0a13da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43b0a13da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43b0a13da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43b0a13da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u="sng">
                <a:solidFill>
                  <a:srgbClr val="0097A7"/>
                </a:solidFill>
                <a:hlinkClick r:id="rId2">
                  <a:extLst>
                    <a:ext uri="{A12FA001-AC4F-418D-AE19-62706E023703}">
                      <ahyp:hlinkClr val="tx"/>
                    </a:ext>
                  </a:extLst>
                </a:hlinkClick>
              </a:rPr>
              <a:t>https://www.geeksforgeeks.org/stat-command-in-linux-with-examples/</a:t>
            </a:r>
            <a:endParaRPr sz="18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86f0b9ee5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86f0b9ee5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Useful for at-a-glance information a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I’ve used this in CTFs before when examining unknown downloads to see if they are executables, etc</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43b0a13da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43b0a13da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43b0a13da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43b0a13da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43b0a13da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43b0a13da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https://www.sleuthkit.org/</a:t>
            </a:r>
            <a:r>
              <a:rPr lang="en"/>
              <a:t> </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https://wiki.sleuthkit.org/index.php?title=Fls</a:t>
            </a:r>
            <a:endParaRPr sz="1800">
              <a:solidFill>
                <a:srgbClr val="595959"/>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43b0a13da6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43b0a13da6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https://www.autopsy.com/</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7f5008754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7f5008754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4aaecfe6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4aaecfe6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VMWare Workstation Player</a:t>
            </a:r>
            <a:endParaRPr/>
          </a:p>
          <a:p>
            <a:pPr indent="-298450" lvl="0" marL="457200" rtl="0" algn="l">
              <a:spcBef>
                <a:spcPts val="0"/>
              </a:spcBef>
              <a:spcAft>
                <a:spcPts val="0"/>
              </a:spcAft>
              <a:buSzPts val="1100"/>
              <a:buChar char="-"/>
            </a:pPr>
            <a:r>
              <a:rPr lang="en"/>
              <a:t>If it doesn’t get recognized, power down the VM and open virtual machine settings</a:t>
            </a:r>
            <a:endParaRPr/>
          </a:p>
          <a:p>
            <a:pPr indent="-298450" lvl="0" marL="457200" rtl="0" algn="l">
              <a:spcBef>
                <a:spcPts val="0"/>
              </a:spcBef>
              <a:spcAft>
                <a:spcPts val="0"/>
              </a:spcAft>
              <a:buSzPts val="1100"/>
              <a:buChar char="-"/>
            </a:pPr>
            <a:r>
              <a:rPr lang="en"/>
              <a:t>Under USB Controller, set USB compatibility to USB 3.1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Oracle VirtualBox</a:t>
            </a:r>
            <a:endParaRPr/>
          </a:p>
          <a:p>
            <a:pPr indent="-298450" lvl="0" marL="457200" rtl="0" algn="l">
              <a:spcBef>
                <a:spcPts val="0"/>
              </a:spcBef>
              <a:spcAft>
                <a:spcPts val="0"/>
              </a:spcAft>
              <a:buSzPts val="1100"/>
              <a:buChar char="-"/>
            </a:pPr>
            <a:r>
              <a:rPr lang="en"/>
              <a:t>If the USB isn’t recognized, download the VirtualBox Extensions and enable USB 3.0 in settings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43b0a13da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43b0a13da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install dc3dd use `sudo apt install dc3dd`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Command: </a:t>
            </a:r>
            <a:r>
              <a:rPr lang="en" sz="1400">
                <a:latin typeface="Courier New"/>
                <a:ea typeface="Courier New"/>
                <a:cs typeface="Courier New"/>
                <a:sym typeface="Courier New"/>
              </a:rPr>
              <a:t>d</a:t>
            </a:r>
            <a:r>
              <a:rPr lang="en" sz="1400">
                <a:solidFill>
                  <a:srgbClr val="595959"/>
                </a:solidFill>
                <a:latin typeface="Courier New"/>
                <a:ea typeface="Courier New"/>
                <a:cs typeface="Courier New"/>
                <a:sym typeface="Courier New"/>
              </a:rPr>
              <a:t>c3dd if=/dev/sdb1 of=out.dd verb=on hash=sha256 hlog=out.hashlog log=log rec=off</a:t>
            </a:r>
            <a:endParaRPr sz="1400">
              <a:solidFill>
                <a:srgbClr val="595959"/>
              </a:solidFill>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sure to change the</a:t>
            </a:r>
            <a:r>
              <a:rPr lang="en">
                <a:latin typeface="Courier New"/>
                <a:ea typeface="Courier New"/>
                <a:cs typeface="Courier New"/>
                <a:sym typeface="Courier New"/>
              </a:rPr>
              <a:t> if=/dev/&lt;devicename&gt;</a:t>
            </a:r>
            <a:r>
              <a:rPr lang="en"/>
              <a:t> to match what you found in your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Ideally this would be done with a hardware write-blocker attached, but they are very expensive!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software write-blocker is a good compromise.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aaecfe67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4aaecfe67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4ab648c12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4ab648c12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43b0a13da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43b0a13da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 file contains metadata readable by the file system to describe the type of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Magic numbers are just bytes at the beginning of a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grep -m 30 just limits the output results to the first 30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might not always have a clean break where the “ffd8” is located. You might have to grep for “ff d8” if it is split up.</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4ab648c12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4ab648c12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43b0a13da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43b0a13da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7ea849347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7ea849347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43b0a13da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43b0a13da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43b0a13da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43b0a13da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43b0a13da6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43b0a13da6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a lot of things that can go wrong here, so don’t worry if you don’t get it the first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Check the math on starting and end addresses again. Double check conversion from hex to decimal.</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4aaecfe67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4aaecfe67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grep -C allows you to show “context” of a number of lines above and below the found search string</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4aaecfe67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4aaecfe67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4aaecfe67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4aaecfe67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43b0a13da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43b0a13da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Yes these tools make it a whole lot easier to carve files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aren’t always 100% accurate though, so you might have to get your hands dirty the hard way sometimes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Files located by foremost will be created in a new directory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43b0a13da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43b0a13da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Photorec is another alternative and can be more effective sometimes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particular example, photorec was able to detect the .docx file on the drive as a bonus to the pictures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Linux version has a simple GUI in the terminal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Choose to locate files in the “Whole” partition, not just unallocated space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43b0a13da6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43b0a13da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7f5008754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7f5008754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7ea849347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7ea849347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4aaecfe67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4aaecfe67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43b0a13da6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43b0a13da6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author of this script is our Digital Forensics instructor at PSU, and he gave permission to share it in this workshop!</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43b0a13da6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43b0a13da6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43b0a13da6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43b0a13da6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43b0a13da6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43b0a13da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https://github.com/PSU-Cybersecurity-Club/forensicsdemo</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43b0a13da6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43b0a13da6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43b0a13da6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43b0a13da6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43b0a13da6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43b0a13da6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43b0a13da6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43b0a13da6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43b0a13da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43b0a13da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PSU </a:t>
            </a:r>
            <a:r>
              <a:rPr lang="en" sz="1400"/>
              <a:t>offers</a:t>
            </a:r>
            <a:r>
              <a:rPr lang="en" sz="1400"/>
              <a:t> many upper-division Computer Science courses with a security focus</a:t>
            </a:r>
            <a:endParaRPr sz="1400"/>
          </a:p>
          <a:p>
            <a:pPr indent="-317500" lvl="0" marL="457200" rtl="0" algn="l">
              <a:spcBef>
                <a:spcPts val="0"/>
              </a:spcBef>
              <a:spcAft>
                <a:spcPts val="0"/>
              </a:spcAft>
              <a:buSzPts val="1400"/>
              <a:buChar char="-"/>
            </a:pPr>
            <a:r>
              <a:rPr lang="en" sz="1400"/>
              <a:t>Take enough classes and earn a Cybersecurity Graduate Certificate</a:t>
            </a:r>
            <a:endParaRPr sz="1400"/>
          </a:p>
          <a:p>
            <a:pPr indent="-317500" lvl="0" marL="457200" rtl="0" algn="l">
              <a:spcBef>
                <a:spcPts val="0"/>
              </a:spcBef>
              <a:spcAft>
                <a:spcPts val="0"/>
              </a:spcAft>
              <a:buSzPts val="1400"/>
              <a:buChar char="-"/>
            </a:pPr>
            <a:r>
              <a:rPr lang="en" sz="1400"/>
              <a:t>Most of the information in this workshop is based off CS593</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My favorite class was probably Network Security (besides forensics of course)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lnSpc>
                <a:spcPct val="115000"/>
              </a:lnSpc>
              <a:spcBef>
                <a:spcPts val="0"/>
              </a:spcBef>
              <a:spcAft>
                <a:spcPts val="1200"/>
              </a:spcAft>
              <a:buNone/>
            </a:pPr>
            <a:r>
              <a:rPr lang="en" sz="1400" u="sng">
                <a:solidFill>
                  <a:srgbClr val="0097A7"/>
                </a:solidFill>
                <a:hlinkClick r:id="rId2">
                  <a:extLst>
                    <a:ext uri="{A12FA001-AC4F-418D-AE19-62706E023703}">
                      <ahyp:hlinkClr val="tx"/>
                    </a:ext>
                  </a:extLst>
                </a:hlinkClick>
              </a:rPr>
              <a:t>https://www.pdx.edu/computer-science/cybersecurity</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43b0a13da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43b0a13da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85bc70be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85bc70be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rgbClr val="EFEFE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4.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4.png"/><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3.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github.com/dkmcgrath/sysadmin/blob/main/find_coords.py"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tryhackme.com/room/btautopsye0" TargetMode="External"/><Relationship Id="rId4" Type="http://schemas.openxmlformats.org/officeDocument/2006/relationships/hyperlink" Target="https://tryhackme.com/room/autopsy2ze0" TargetMode="External"/><Relationship Id="rId9" Type="http://schemas.openxmlformats.org/officeDocument/2006/relationships/image" Target="../media/image32.png"/><Relationship Id="rId5" Type="http://schemas.openxmlformats.org/officeDocument/2006/relationships/hyperlink" Target="https://tryhackme.com/room/linuxserverforensics" TargetMode="External"/><Relationship Id="rId6" Type="http://schemas.openxmlformats.org/officeDocument/2006/relationships/hyperlink" Target="https://tryhackme.com/room/windowsforensics1" TargetMode="External"/><Relationship Id="rId7" Type="http://schemas.openxmlformats.org/officeDocument/2006/relationships/hyperlink" Target="https://tryhackme.com/room/windowsforensics2" TargetMode="External"/><Relationship Id="rId8" Type="http://schemas.openxmlformats.org/officeDocument/2006/relationships/hyperlink" Target="https://tryhackme.com/room/wireshark"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discord.gg/2QKup4BryT" TargetMode="External"/><Relationship Id="rId4" Type="http://schemas.openxmlformats.org/officeDocument/2006/relationships/hyperlink" Target="https://pdx.campuslabs.com/engage/organization/PSUSec"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Digital Forensics Workshop</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BSidesPDX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dk1"/>
              </a:solidFill>
            </a:endParaRPr>
          </a:p>
          <a:p>
            <a:pPr indent="0" lvl="0" marL="0" rtl="0" algn="ctr">
              <a:spcBef>
                <a:spcPts val="1200"/>
              </a:spcBef>
              <a:spcAft>
                <a:spcPts val="0"/>
              </a:spcAft>
              <a:buNone/>
            </a:pPr>
            <a:r>
              <a:rPr lang="en">
                <a:solidFill>
                  <a:schemeClr val="dk1"/>
                </a:solidFill>
              </a:rPr>
              <a:t>“Forensic science is the use of scientific methods or expertise to investigate crimes or examine evidence that might be presented in a court of law.”</a:t>
            </a:r>
            <a:endParaRPr>
              <a:solidFill>
                <a:schemeClr val="dk1"/>
              </a:solidFill>
            </a:endParaRPr>
          </a:p>
          <a:p>
            <a:pPr indent="0" lvl="0" marL="457200" rtl="0" algn="ctr">
              <a:spcBef>
                <a:spcPts val="1200"/>
              </a:spcBef>
              <a:spcAft>
                <a:spcPts val="0"/>
              </a:spcAft>
              <a:buNone/>
            </a:pPr>
            <a:r>
              <a:t/>
            </a:r>
            <a:endParaRPr>
              <a:solidFill>
                <a:schemeClr val="dk1"/>
              </a:solidFill>
            </a:endParaRPr>
          </a:p>
          <a:p>
            <a:pPr indent="0" lvl="0" marL="0" rtl="0" algn="ctr">
              <a:spcBef>
                <a:spcPts val="1200"/>
              </a:spcBef>
              <a:spcAft>
                <a:spcPts val="1200"/>
              </a:spcAft>
              <a:buNone/>
            </a:pPr>
            <a:r>
              <a:rPr b="1" lang="en">
                <a:solidFill>
                  <a:schemeClr val="dk1"/>
                </a:solidFill>
              </a:rPr>
              <a:t>National Institute of Standards and Technology (NIST)</a:t>
            </a:r>
            <a:endParaRPr b="1">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What is </a:t>
            </a:r>
            <a:r>
              <a:rPr b="1" i="1" lang="en"/>
              <a:t>digital</a:t>
            </a:r>
            <a:r>
              <a:rPr b="1" lang="en"/>
              <a:t> forensics?</a:t>
            </a:r>
            <a:endParaRPr b="1"/>
          </a:p>
        </p:txBody>
      </p:sp>
      <p:sp>
        <p:nvSpPr>
          <p:cNvPr id="124" name="Google Shape;124;p23"/>
          <p:cNvSpPr txBox="1"/>
          <p:nvPr>
            <p:ph idx="1" type="body"/>
          </p:nvPr>
        </p:nvSpPr>
        <p:spPr>
          <a:xfrm>
            <a:off x="311700" y="1152475"/>
            <a:ext cx="7689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Focusing on the collection and examination of data stored electronically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Sources could be from:</a:t>
            </a:r>
            <a:endParaRPr>
              <a:solidFill>
                <a:schemeClr val="dk1"/>
              </a:solidFill>
            </a:endParaRPr>
          </a:p>
          <a:p>
            <a:pPr indent="-342900" lvl="0" marL="914400" rtl="0" algn="l">
              <a:spcBef>
                <a:spcPts val="0"/>
              </a:spcBef>
              <a:spcAft>
                <a:spcPts val="0"/>
              </a:spcAft>
              <a:buClr>
                <a:schemeClr val="dk1"/>
              </a:buClr>
              <a:buSzPts val="1800"/>
              <a:buChar char="●"/>
            </a:pPr>
            <a:r>
              <a:rPr lang="en">
                <a:solidFill>
                  <a:schemeClr val="dk1"/>
                </a:solidFill>
              </a:rPr>
              <a:t>Computers</a:t>
            </a:r>
            <a:endParaRPr>
              <a:solidFill>
                <a:schemeClr val="dk1"/>
              </a:solidFill>
            </a:endParaRPr>
          </a:p>
          <a:p>
            <a:pPr indent="-342900" lvl="0" marL="914400" rtl="0" algn="l">
              <a:spcBef>
                <a:spcPts val="0"/>
              </a:spcBef>
              <a:spcAft>
                <a:spcPts val="0"/>
              </a:spcAft>
              <a:buClr>
                <a:schemeClr val="dk1"/>
              </a:buClr>
              <a:buSzPts val="1800"/>
              <a:buChar char="●"/>
            </a:pPr>
            <a:r>
              <a:rPr lang="en">
                <a:solidFill>
                  <a:schemeClr val="dk1"/>
                </a:solidFill>
              </a:rPr>
              <a:t>Cell phones</a:t>
            </a:r>
            <a:endParaRPr>
              <a:solidFill>
                <a:schemeClr val="dk1"/>
              </a:solidFill>
            </a:endParaRPr>
          </a:p>
          <a:p>
            <a:pPr indent="-342900" lvl="0" marL="914400" rtl="0" algn="l">
              <a:spcBef>
                <a:spcPts val="0"/>
              </a:spcBef>
              <a:spcAft>
                <a:spcPts val="0"/>
              </a:spcAft>
              <a:buClr>
                <a:schemeClr val="dk1"/>
              </a:buClr>
              <a:buSzPts val="1800"/>
              <a:buChar char="●"/>
            </a:pPr>
            <a:r>
              <a:rPr lang="en">
                <a:solidFill>
                  <a:schemeClr val="dk1"/>
                </a:solidFill>
              </a:rPr>
              <a:t>External drives</a:t>
            </a:r>
            <a:endParaRPr>
              <a:solidFill>
                <a:schemeClr val="dk1"/>
              </a:solidFill>
            </a:endParaRPr>
          </a:p>
          <a:p>
            <a:pPr indent="-342900" lvl="0" marL="914400" rtl="0" algn="l">
              <a:spcBef>
                <a:spcPts val="0"/>
              </a:spcBef>
              <a:spcAft>
                <a:spcPts val="0"/>
              </a:spcAft>
              <a:buClr>
                <a:schemeClr val="dk1"/>
              </a:buClr>
              <a:buSzPts val="1800"/>
              <a:buChar char="●"/>
            </a:pPr>
            <a:r>
              <a:rPr lang="en">
                <a:solidFill>
                  <a:schemeClr val="dk1"/>
                </a:solidFill>
              </a:rPr>
              <a:t>Remote storage</a:t>
            </a:r>
            <a:endParaRPr>
              <a:solidFill>
                <a:schemeClr val="dk1"/>
              </a:solidFill>
            </a:endParaRPr>
          </a:p>
          <a:p>
            <a:pPr indent="-342900" lvl="0" marL="914400" rtl="0" algn="l">
              <a:spcBef>
                <a:spcPts val="0"/>
              </a:spcBef>
              <a:spcAft>
                <a:spcPts val="0"/>
              </a:spcAft>
              <a:buClr>
                <a:schemeClr val="dk1"/>
              </a:buClr>
              <a:buSzPts val="1800"/>
              <a:buChar char="●"/>
            </a:pPr>
            <a:r>
              <a:rPr lang="en">
                <a:solidFill>
                  <a:schemeClr val="dk1"/>
                </a:solidFill>
              </a:rPr>
              <a:t>Networks</a:t>
            </a:r>
            <a:endParaRPr>
              <a:solidFill>
                <a:schemeClr val="dk1"/>
              </a:solidFill>
            </a:endParaRPr>
          </a:p>
          <a:p>
            <a:pPr indent="457200" lvl="0" marL="457200" rtl="0" algn="l">
              <a:spcBef>
                <a:spcPts val="0"/>
              </a:spcBef>
              <a:spcAft>
                <a:spcPts val="0"/>
              </a:spcAft>
              <a:buNone/>
            </a:pPr>
            <a:r>
              <a:rPr lang="en">
                <a:solidFill>
                  <a:schemeClr val="dk1"/>
                </a:solidFill>
              </a:rPr>
              <a:t>and much more!</a:t>
            </a:r>
            <a:endParaRPr>
              <a:solidFill>
                <a:schemeClr val="dk1"/>
              </a:solidFill>
            </a:endParaRPr>
          </a:p>
        </p:txBody>
      </p:sp>
      <p:pic>
        <p:nvPicPr>
          <p:cNvPr id="125" name="Google Shape;125;p23"/>
          <p:cNvPicPr preferRelativeResize="0"/>
          <p:nvPr/>
        </p:nvPicPr>
        <p:blipFill rotWithShape="1">
          <a:blip r:embed="rId3">
            <a:alphaModFix/>
          </a:blip>
          <a:srcRect b="18935" l="4832" r="22057" t="17499"/>
          <a:stretch/>
        </p:blipFill>
        <p:spPr>
          <a:xfrm>
            <a:off x="3596425" y="2059525"/>
            <a:ext cx="4046874" cy="2345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Who needs digital forensics?</a:t>
            </a:r>
            <a:endParaRPr b="1"/>
          </a:p>
        </p:txBody>
      </p:sp>
      <p:sp>
        <p:nvSpPr>
          <p:cNvPr id="131" name="Google Shape;131;p24"/>
          <p:cNvSpPr txBox="1"/>
          <p:nvPr>
            <p:ph idx="1" type="body"/>
          </p:nvPr>
        </p:nvSpPr>
        <p:spPr>
          <a:xfrm>
            <a:off x="311700" y="1517900"/>
            <a:ext cx="8520600" cy="26973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2000">
                <a:solidFill>
                  <a:schemeClr val="dk1"/>
                </a:solidFill>
              </a:rPr>
              <a:t>Law enforcement,</a:t>
            </a:r>
            <a:endParaRPr sz="2000">
              <a:solidFill>
                <a:schemeClr val="dk1"/>
              </a:solidFill>
            </a:endParaRPr>
          </a:p>
          <a:p>
            <a:pPr indent="457200" lvl="0" marL="457200" rtl="0" algn="l">
              <a:lnSpc>
                <a:spcPct val="200000"/>
              </a:lnSpc>
              <a:spcBef>
                <a:spcPts val="1200"/>
              </a:spcBef>
              <a:spcAft>
                <a:spcPts val="0"/>
              </a:spcAft>
              <a:buNone/>
            </a:pPr>
            <a:r>
              <a:rPr lang="en" sz="2000">
                <a:solidFill>
                  <a:schemeClr val="dk1"/>
                </a:solidFill>
              </a:rPr>
              <a:t>Companies,</a:t>
            </a:r>
            <a:endParaRPr sz="2000">
              <a:solidFill>
                <a:schemeClr val="dk1"/>
              </a:solidFill>
            </a:endParaRPr>
          </a:p>
          <a:p>
            <a:pPr indent="457200" lvl="0" marL="1371600" rtl="0" algn="l">
              <a:lnSpc>
                <a:spcPct val="200000"/>
              </a:lnSpc>
              <a:spcBef>
                <a:spcPts val="1200"/>
              </a:spcBef>
              <a:spcAft>
                <a:spcPts val="0"/>
              </a:spcAft>
              <a:buNone/>
            </a:pPr>
            <a:r>
              <a:rPr lang="en" sz="2000">
                <a:solidFill>
                  <a:schemeClr val="dk1"/>
                </a:solidFill>
              </a:rPr>
              <a:t>Lawyers,</a:t>
            </a:r>
            <a:endParaRPr sz="2000">
              <a:solidFill>
                <a:schemeClr val="dk1"/>
              </a:solidFill>
            </a:endParaRPr>
          </a:p>
          <a:p>
            <a:pPr indent="457200" lvl="0" marL="1828800" rtl="0" algn="l">
              <a:lnSpc>
                <a:spcPct val="200000"/>
              </a:lnSpc>
              <a:spcBef>
                <a:spcPts val="1200"/>
              </a:spcBef>
              <a:spcAft>
                <a:spcPts val="1200"/>
              </a:spcAft>
              <a:buNone/>
            </a:pPr>
            <a:r>
              <a:rPr lang="en" sz="2000">
                <a:solidFill>
                  <a:schemeClr val="dk1"/>
                </a:solidFill>
              </a:rPr>
              <a:t>… Everybody!</a:t>
            </a:r>
            <a:endParaRPr sz="2000">
              <a:solidFill>
                <a:schemeClr val="dk1"/>
              </a:solidFill>
            </a:endParaRPr>
          </a:p>
        </p:txBody>
      </p:sp>
      <p:pic>
        <p:nvPicPr>
          <p:cNvPr id="132" name="Google Shape;132;p24"/>
          <p:cNvPicPr preferRelativeResize="0"/>
          <p:nvPr/>
        </p:nvPicPr>
        <p:blipFill>
          <a:blip r:embed="rId3">
            <a:alphaModFix/>
          </a:blip>
          <a:stretch>
            <a:fillRect/>
          </a:stretch>
        </p:blipFill>
        <p:spPr>
          <a:xfrm flipH="1">
            <a:off x="4263177" y="1017725"/>
            <a:ext cx="3175347" cy="3176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Digital forensics in real life</a:t>
            </a:r>
            <a:endParaRPr b="1"/>
          </a:p>
        </p:txBody>
      </p:sp>
      <p:sp>
        <p:nvSpPr>
          <p:cNvPr id="138" name="Google Shape;138;p25"/>
          <p:cNvSpPr txBox="1"/>
          <p:nvPr>
            <p:ph idx="1" type="body"/>
          </p:nvPr>
        </p:nvSpPr>
        <p:spPr>
          <a:xfrm>
            <a:off x="311700" y="1152475"/>
            <a:ext cx="473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chemeClr val="dk1"/>
                </a:solidFill>
              </a:rPr>
              <a:t>The BTK serial killer</a:t>
            </a:r>
            <a:endParaRPr sz="2000">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Taunted law enforcement and reporters with pictures and puzzles</a:t>
            </a:r>
            <a:endParaRPr>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Tracked a floppy disk to his church and found him guilty</a:t>
            </a:r>
            <a:endParaRPr>
              <a:solidFill>
                <a:schemeClr val="dk1"/>
              </a:solidFill>
            </a:endParaRPr>
          </a:p>
        </p:txBody>
      </p:sp>
      <p:pic>
        <p:nvPicPr>
          <p:cNvPr id="139" name="Google Shape;139;p25"/>
          <p:cNvPicPr preferRelativeResize="0"/>
          <p:nvPr/>
        </p:nvPicPr>
        <p:blipFill>
          <a:blip r:embed="rId3">
            <a:alphaModFix/>
          </a:blip>
          <a:stretch>
            <a:fillRect/>
          </a:stretch>
        </p:blipFill>
        <p:spPr>
          <a:xfrm>
            <a:off x="5324525" y="1075375"/>
            <a:ext cx="2975500" cy="3570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Digital forensics in real life</a:t>
            </a:r>
            <a:endParaRPr b="1"/>
          </a:p>
        </p:txBody>
      </p:sp>
      <p:sp>
        <p:nvSpPr>
          <p:cNvPr id="145" name="Google Shape;145;p26"/>
          <p:cNvSpPr txBox="1"/>
          <p:nvPr>
            <p:ph idx="1" type="body"/>
          </p:nvPr>
        </p:nvSpPr>
        <p:spPr>
          <a:xfrm>
            <a:off x="311700" y="1152475"/>
            <a:ext cx="53739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2016">
                <a:solidFill>
                  <a:schemeClr val="dk1"/>
                </a:solidFill>
              </a:rPr>
              <a:t>Murdaugh Murders</a:t>
            </a:r>
            <a:endParaRPr sz="2016">
              <a:solidFill>
                <a:schemeClr val="dk1"/>
              </a:solidFill>
            </a:endParaRPr>
          </a:p>
          <a:p>
            <a:pPr indent="0" lvl="0" marL="0" rtl="0" algn="l">
              <a:spcBef>
                <a:spcPts val="1200"/>
              </a:spcBef>
              <a:spcAft>
                <a:spcPts val="0"/>
              </a:spcAft>
              <a:buNone/>
            </a:pPr>
            <a:r>
              <a:t/>
            </a:r>
            <a:endParaRPr>
              <a:solidFill>
                <a:schemeClr val="dk1"/>
              </a:solidFill>
            </a:endParaRPr>
          </a:p>
          <a:p>
            <a:pPr indent="-334327" lvl="0" marL="457200" rtl="0" algn="l">
              <a:spcBef>
                <a:spcPts val="1200"/>
              </a:spcBef>
              <a:spcAft>
                <a:spcPts val="0"/>
              </a:spcAft>
              <a:buClr>
                <a:schemeClr val="dk1"/>
              </a:buClr>
              <a:buSzPct val="100000"/>
              <a:buChar char="-"/>
            </a:pPr>
            <a:r>
              <a:rPr lang="en">
                <a:solidFill>
                  <a:schemeClr val="dk1"/>
                </a:solidFill>
              </a:rPr>
              <a:t>Prominent South Carolina attorney accused of killing his wife and son at their home</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34327" lvl="0" marL="457200" rtl="0" algn="l">
              <a:spcBef>
                <a:spcPts val="1200"/>
              </a:spcBef>
              <a:spcAft>
                <a:spcPts val="0"/>
              </a:spcAft>
              <a:buClr>
                <a:schemeClr val="dk1"/>
              </a:buClr>
              <a:buSzPct val="100000"/>
              <a:buChar char="-"/>
            </a:pPr>
            <a:r>
              <a:rPr lang="en">
                <a:solidFill>
                  <a:schemeClr val="dk1"/>
                </a:solidFill>
              </a:rPr>
              <a:t>He denied being there at the time of the murder</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34327" lvl="0" marL="457200" rtl="0" algn="l">
              <a:spcBef>
                <a:spcPts val="1200"/>
              </a:spcBef>
              <a:spcAft>
                <a:spcPts val="0"/>
              </a:spcAft>
              <a:buClr>
                <a:schemeClr val="dk1"/>
              </a:buClr>
              <a:buSzPct val="100000"/>
              <a:buChar char="-"/>
            </a:pPr>
            <a:r>
              <a:rPr lang="en">
                <a:solidFill>
                  <a:schemeClr val="dk1"/>
                </a:solidFill>
              </a:rPr>
              <a:t>Secret Service gained access to son’s phone and found video evidence proving he lied</a:t>
            </a:r>
            <a:endParaRPr>
              <a:solidFill>
                <a:schemeClr val="dk1"/>
              </a:solidFill>
            </a:endParaRPr>
          </a:p>
        </p:txBody>
      </p:sp>
      <p:pic>
        <p:nvPicPr>
          <p:cNvPr id="146" name="Google Shape;146;p26"/>
          <p:cNvPicPr preferRelativeResize="0"/>
          <p:nvPr/>
        </p:nvPicPr>
        <p:blipFill rotWithShape="1">
          <a:blip r:embed="rId3">
            <a:alphaModFix/>
          </a:blip>
          <a:srcRect b="0" l="35284" r="21255" t="0"/>
          <a:stretch/>
        </p:blipFill>
        <p:spPr>
          <a:xfrm>
            <a:off x="5792250" y="0"/>
            <a:ext cx="3351751"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Digital forensics in our community</a:t>
            </a:r>
            <a:endParaRPr b="1"/>
          </a:p>
        </p:txBody>
      </p:sp>
      <p:sp>
        <p:nvSpPr>
          <p:cNvPr id="152" name="Google Shape;152;p27"/>
          <p:cNvSpPr txBox="1"/>
          <p:nvPr>
            <p:ph idx="1" type="body"/>
          </p:nvPr>
        </p:nvSpPr>
        <p:spPr>
          <a:xfrm>
            <a:off x="1103813" y="1436725"/>
            <a:ext cx="2966100" cy="10464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en">
                <a:solidFill>
                  <a:schemeClr val="dk1"/>
                </a:solidFill>
              </a:rPr>
              <a:t>Washington County</a:t>
            </a:r>
            <a:endParaRPr b="1">
              <a:solidFill>
                <a:schemeClr val="dk1"/>
              </a:solidFill>
            </a:endParaRPr>
          </a:p>
          <a:p>
            <a:pPr indent="0" lvl="0" marL="0" rtl="0" algn="ctr">
              <a:lnSpc>
                <a:spcPct val="100000"/>
              </a:lnSpc>
              <a:spcBef>
                <a:spcPts val="0"/>
              </a:spcBef>
              <a:spcAft>
                <a:spcPts val="0"/>
              </a:spcAft>
              <a:buNone/>
            </a:pPr>
            <a:r>
              <a:rPr b="1" lang="en">
                <a:solidFill>
                  <a:schemeClr val="dk1"/>
                </a:solidFill>
              </a:rPr>
              <a:t>Digital Forensics Lab</a:t>
            </a:r>
            <a:endParaRPr b="1">
              <a:solidFill>
                <a:schemeClr val="dk1"/>
              </a:solidFill>
            </a:endParaRPr>
          </a:p>
        </p:txBody>
      </p:sp>
      <p:pic>
        <p:nvPicPr>
          <p:cNvPr id="153" name="Google Shape;153;p27"/>
          <p:cNvPicPr preferRelativeResize="0"/>
          <p:nvPr/>
        </p:nvPicPr>
        <p:blipFill rotWithShape="1">
          <a:blip r:embed="rId3">
            <a:alphaModFix/>
          </a:blip>
          <a:srcRect b="0" l="0" r="78664" t="0"/>
          <a:stretch/>
        </p:blipFill>
        <p:spPr>
          <a:xfrm>
            <a:off x="1589163" y="2286488"/>
            <a:ext cx="1995401" cy="2007315"/>
          </a:xfrm>
          <a:prstGeom prst="rect">
            <a:avLst/>
          </a:prstGeom>
          <a:noFill/>
          <a:ln>
            <a:noFill/>
          </a:ln>
        </p:spPr>
      </p:pic>
      <p:pic>
        <p:nvPicPr>
          <p:cNvPr id="154" name="Google Shape;154;p27"/>
          <p:cNvPicPr preferRelativeResize="0"/>
          <p:nvPr/>
        </p:nvPicPr>
        <p:blipFill>
          <a:blip r:embed="rId4">
            <a:alphaModFix/>
          </a:blip>
          <a:stretch>
            <a:fillRect/>
          </a:stretch>
        </p:blipFill>
        <p:spPr>
          <a:xfrm>
            <a:off x="5625125" y="2285888"/>
            <a:ext cx="1995424" cy="2008500"/>
          </a:xfrm>
          <a:prstGeom prst="rect">
            <a:avLst/>
          </a:prstGeom>
          <a:noFill/>
          <a:ln>
            <a:noFill/>
          </a:ln>
        </p:spPr>
      </p:pic>
      <p:sp>
        <p:nvSpPr>
          <p:cNvPr id="155" name="Google Shape;155;p27"/>
          <p:cNvSpPr txBox="1"/>
          <p:nvPr>
            <p:ph idx="1" type="body"/>
          </p:nvPr>
        </p:nvSpPr>
        <p:spPr>
          <a:xfrm>
            <a:off x="5205488" y="1436725"/>
            <a:ext cx="2834700" cy="9699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en">
                <a:solidFill>
                  <a:schemeClr val="dk1"/>
                </a:solidFill>
              </a:rPr>
              <a:t>Northwest Regional</a:t>
            </a:r>
            <a:endParaRPr b="1">
              <a:solidFill>
                <a:schemeClr val="dk1"/>
              </a:solidFill>
            </a:endParaRPr>
          </a:p>
          <a:p>
            <a:pPr indent="0" lvl="0" marL="0" rtl="0" algn="ctr">
              <a:lnSpc>
                <a:spcPct val="100000"/>
              </a:lnSpc>
              <a:spcBef>
                <a:spcPts val="0"/>
              </a:spcBef>
              <a:spcAft>
                <a:spcPts val="0"/>
              </a:spcAft>
              <a:buNone/>
            </a:pPr>
            <a:r>
              <a:rPr b="1" lang="en">
                <a:solidFill>
                  <a:schemeClr val="dk1"/>
                </a:solidFill>
              </a:rPr>
              <a:t>Computer Forensics Lab</a:t>
            </a:r>
            <a:endParaRPr b="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9" name="Shape 159"/>
        <p:cNvGrpSpPr/>
        <p:nvPr/>
      </p:nvGrpSpPr>
      <p:grpSpPr>
        <a:xfrm>
          <a:off x="0" y="0"/>
          <a:ext cx="0" cy="0"/>
          <a:chOff x="0" y="0"/>
          <a:chExt cx="0" cy="0"/>
        </a:xfrm>
      </p:grpSpPr>
      <p:sp>
        <p:nvSpPr>
          <p:cNvPr id="160" name="Google Shape;160;p28"/>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Files and File Systems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What is an artifact?</a:t>
            </a:r>
            <a:endParaRPr b="1"/>
          </a:p>
        </p:txBody>
      </p:sp>
      <p:sp>
        <p:nvSpPr>
          <p:cNvPr id="166" name="Google Shape;16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Stuff left behind to discover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Operating System</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Windows event log, registry, dmesg, /var/log</a:t>
            </a:r>
            <a:endParaRPr sz="18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File systems</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Access/modification/creation timestamps, metadata</a:t>
            </a:r>
            <a:endParaRPr sz="1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Digital </a:t>
            </a:r>
            <a:r>
              <a:rPr b="1" lang="en"/>
              <a:t>Artifacts</a:t>
            </a:r>
            <a:endParaRPr b="1"/>
          </a:p>
        </p:txBody>
      </p:sp>
      <p:sp>
        <p:nvSpPr>
          <p:cNvPr id="172" name="Google Shape;172;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Disk artifacts</a:t>
            </a:r>
            <a:endParaRPr>
              <a:solidFill>
                <a:schemeClr val="dk1"/>
              </a:solidFill>
            </a:endParaRPr>
          </a:p>
          <a:p>
            <a:pPr indent="0" lvl="0" marL="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Physical remnants left by manipulation of the file system</a:t>
            </a:r>
            <a:endParaRPr>
              <a:solidFill>
                <a:schemeClr val="dk1"/>
              </a:solidFill>
            </a:endParaRPr>
          </a:p>
          <a:p>
            <a:pPr indent="0" lvl="0" marL="4572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Different from file system artifacts</a:t>
            </a:r>
            <a:endParaRPr>
              <a:solidFill>
                <a:schemeClr val="dk1"/>
              </a:solidFill>
            </a:endParaRPr>
          </a:p>
          <a:p>
            <a:pPr indent="0" lvl="0" marL="4572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Caches hold data before the magnets actually write things, even though it can report that the write was successful</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Digital Artifacts</a:t>
            </a:r>
            <a:endParaRPr b="1"/>
          </a:p>
        </p:txBody>
      </p:sp>
      <p:sp>
        <p:nvSpPr>
          <p:cNvPr id="178" name="Google Shape;17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a:solidFill>
                  <a:schemeClr val="dk1"/>
                </a:solidFill>
              </a:rPr>
              <a:t>Higher level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Browsers, internet history, saved passwords</a:t>
            </a:r>
            <a:endParaRPr>
              <a:solidFill>
                <a:schemeClr val="dk1"/>
              </a:solidFill>
            </a:endParaRPr>
          </a:p>
          <a:p>
            <a:pPr indent="0" lvl="0" marL="4572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Documents / Media (photos, videos, audio)</a:t>
            </a:r>
            <a:endParaRPr>
              <a:solidFill>
                <a:schemeClr val="dk1"/>
              </a:solidFill>
            </a:endParaRPr>
          </a:p>
          <a:p>
            <a:pPr indent="0" lvl="0" marL="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Databases, often applications keep these for their internal data</a:t>
            </a:r>
            <a:endParaRPr>
              <a:solidFill>
                <a:schemeClr val="dk1"/>
              </a:solidFill>
            </a:endParaRPr>
          </a:p>
          <a:p>
            <a:pPr indent="0" lvl="0" marL="4572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General application data</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Very specific, like from Steam, or Microsoft Teams, etc</a:t>
            </a:r>
            <a:endParaRPr sz="1800">
              <a:solidFill>
                <a:schemeClr val="dk1"/>
              </a:solidFill>
            </a:endParaRPr>
          </a:p>
          <a:p>
            <a:pPr indent="0" lvl="0" marL="0" rtl="0" algn="l">
              <a:spcBef>
                <a:spcPts val="0"/>
              </a:spcBef>
              <a:spcAft>
                <a:spcPts val="1200"/>
              </a:spcAft>
              <a:buNone/>
            </a:pPr>
            <a:r>
              <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Who are we?</a:t>
            </a:r>
            <a:endParaRPr b="1"/>
          </a:p>
        </p:txBody>
      </p:sp>
      <p:sp>
        <p:nvSpPr>
          <p:cNvPr id="66" name="Google Shape;66;p14"/>
          <p:cNvSpPr txBox="1"/>
          <p:nvPr>
            <p:ph idx="1" type="body"/>
          </p:nvPr>
        </p:nvSpPr>
        <p:spPr>
          <a:xfrm>
            <a:off x="311700" y="1410600"/>
            <a:ext cx="8520600" cy="1419300"/>
          </a:xfrm>
          <a:prstGeom prst="rect">
            <a:avLst/>
          </a:prstGeom>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1100"/>
              <a:buFont typeface="Arial"/>
              <a:buNone/>
            </a:pPr>
            <a:r>
              <a:rPr b="1" lang="en" sz="3831">
                <a:solidFill>
                  <a:schemeClr val="dk1"/>
                </a:solidFill>
                <a:latin typeface="Courier New"/>
                <a:ea typeface="Courier New"/>
                <a:cs typeface="Courier New"/>
                <a:sym typeface="Courier New"/>
              </a:rPr>
              <a:t>Portland State University </a:t>
            </a:r>
            <a:endParaRPr b="1" sz="3831">
              <a:solidFill>
                <a:schemeClr val="dk1"/>
              </a:solidFill>
              <a:latin typeface="Courier New"/>
              <a:ea typeface="Courier New"/>
              <a:cs typeface="Courier New"/>
              <a:sym typeface="Courier New"/>
            </a:endParaRPr>
          </a:p>
          <a:p>
            <a:pPr indent="0" lvl="0" marL="0" marR="0" rtl="0" algn="ctr">
              <a:lnSpc>
                <a:spcPct val="100000"/>
              </a:lnSpc>
              <a:spcBef>
                <a:spcPts val="0"/>
              </a:spcBef>
              <a:spcAft>
                <a:spcPts val="0"/>
              </a:spcAft>
              <a:buClr>
                <a:schemeClr val="dk1"/>
              </a:buClr>
              <a:buSzPts val="1100"/>
              <a:buFont typeface="Arial"/>
              <a:buNone/>
            </a:pPr>
            <a:r>
              <a:rPr b="1" lang="en" sz="3831">
                <a:solidFill>
                  <a:schemeClr val="dk1"/>
                </a:solidFill>
                <a:latin typeface="Courier New"/>
                <a:ea typeface="Courier New"/>
                <a:cs typeface="Courier New"/>
                <a:sym typeface="Courier New"/>
              </a:rPr>
              <a:t>Cybersecurity Club</a:t>
            </a:r>
            <a:endParaRPr sz="2800">
              <a:solidFill>
                <a:schemeClr val="dk1"/>
              </a:solidFill>
            </a:endParaRPr>
          </a:p>
        </p:txBody>
      </p:sp>
      <p:sp>
        <p:nvSpPr>
          <p:cNvPr id="67" name="Google Shape;67;p14"/>
          <p:cNvSpPr txBox="1"/>
          <p:nvPr/>
        </p:nvSpPr>
        <p:spPr>
          <a:xfrm>
            <a:off x="1207500" y="3030650"/>
            <a:ext cx="6729000" cy="157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800">
                <a:solidFill>
                  <a:schemeClr val="dk1"/>
                </a:solidFill>
                <a:latin typeface="Courier New"/>
                <a:ea typeface="Courier New"/>
                <a:cs typeface="Courier New"/>
                <a:sym typeface="Courier New"/>
              </a:rPr>
              <a:t>Our mission is to promote security culture, ethics, research, ongoing education, and development of safer code through playing in Capture the Flag competitions.</a:t>
            </a:r>
            <a:endParaRPr b="1" sz="1800">
              <a:solidFill>
                <a:schemeClr val="dk1"/>
              </a:solidFill>
              <a:latin typeface="Courier New"/>
              <a:ea typeface="Courier New"/>
              <a:cs typeface="Courier New"/>
              <a:sym typeface="Courier New"/>
            </a:endParaRPr>
          </a:p>
          <a:p>
            <a:pPr indent="0" lvl="0" marL="0" rtl="0" algn="l">
              <a:spcBef>
                <a:spcPts val="160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What are files?</a:t>
            </a:r>
            <a:endParaRPr b="1"/>
          </a:p>
        </p:txBody>
      </p:sp>
      <p:sp>
        <p:nvSpPr>
          <p:cNvPr id="184" name="Google Shape;184;p32"/>
          <p:cNvSpPr txBox="1"/>
          <p:nvPr>
            <p:ph idx="1" type="body"/>
          </p:nvPr>
        </p:nvSpPr>
        <p:spPr>
          <a:xfrm>
            <a:off x="2620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Stored information on a computer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Basically everything is a file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Size, timestamp, source, type, etc</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Common metadata attached to files </a:t>
            </a:r>
            <a:endParaRPr>
              <a:solidFill>
                <a:schemeClr val="dk1"/>
              </a:solidFill>
            </a:endParaRPr>
          </a:p>
          <a:p>
            <a:pPr indent="-342900" lvl="0" marL="457200" rtl="0" algn="l">
              <a:spcBef>
                <a:spcPts val="1000"/>
              </a:spcBef>
              <a:spcAft>
                <a:spcPts val="1000"/>
              </a:spcAft>
              <a:buClr>
                <a:schemeClr val="dk1"/>
              </a:buClr>
              <a:buSzPts val="1800"/>
              <a:buChar char="-"/>
            </a:pPr>
            <a:r>
              <a:rPr lang="en">
                <a:solidFill>
                  <a:schemeClr val="dk1"/>
                </a:solidFill>
              </a:rPr>
              <a:t>Metadata + data = file</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File types</a:t>
            </a:r>
            <a:endParaRPr b="1"/>
          </a:p>
        </p:txBody>
      </p:sp>
      <p:sp>
        <p:nvSpPr>
          <p:cNvPr id="190" name="Google Shape;19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Media:			Images, videos, audio recordings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Documents: 		PDFs, Word / Excel, HTML</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Executables:		Applications, scripts, malware</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Extension vs file format</a:t>
            </a:r>
            <a:endParaRPr b="1"/>
          </a:p>
        </p:txBody>
      </p:sp>
      <p:sp>
        <p:nvSpPr>
          <p:cNvPr id="196" name="Google Shape;19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File extension</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.jpg, .pdf, etc</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Hints at the type of file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File format</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The actual way data stored is encoded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Follows a specification for each type of file</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Headers and hexadecimal</a:t>
            </a:r>
            <a:endParaRPr b="1"/>
          </a:p>
        </p:txBody>
      </p:sp>
      <p:sp>
        <p:nvSpPr>
          <p:cNvPr id="202" name="Google Shape;202;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Each file is a sequence of bytes</a:t>
            </a:r>
            <a:endParaRPr>
              <a:solidFill>
                <a:schemeClr val="dk1"/>
              </a:solidFill>
            </a:endParaRPr>
          </a:p>
          <a:p>
            <a:pPr indent="0" lvl="0" marL="0" rtl="0" algn="l">
              <a:spcBef>
                <a:spcPts val="1200"/>
              </a:spcBef>
              <a:spcAft>
                <a:spcPts val="0"/>
              </a:spcAft>
              <a:buNone/>
            </a:pPr>
            <a:br>
              <a:rPr lang="en">
                <a:solidFill>
                  <a:schemeClr val="dk1"/>
                </a:solidFill>
              </a:rPr>
            </a:br>
            <a:r>
              <a:rPr lang="en">
                <a:solidFill>
                  <a:schemeClr val="dk1"/>
                </a:solidFill>
              </a:rPr>
              <a:t>Viewable through tools like </a:t>
            </a:r>
            <a:r>
              <a:rPr b="1" lang="en">
                <a:solidFill>
                  <a:schemeClr val="dk1"/>
                </a:solidFill>
                <a:latin typeface="Courier New"/>
                <a:ea typeface="Courier New"/>
                <a:cs typeface="Courier New"/>
                <a:sym typeface="Courier New"/>
              </a:rPr>
              <a:t>xxd</a:t>
            </a:r>
            <a:endParaRPr b="1">
              <a:solidFill>
                <a:schemeClr val="dk1"/>
              </a:solidFill>
              <a:latin typeface="Courier New"/>
              <a:ea typeface="Courier New"/>
              <a:cs typeface="Courier New"/>
              <a:sym typeface="Courier New"/>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JPEG images</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Start with</a:t>
            </a:r>
            <a:r>
              <a:rPr lang="en">
                <a:solidFill>
                  <a:schemeClr val="dk1"/>
                </a:solidFill>
              </a:rPr>
              <a:t> </a:t>
            </a:r>
            <a:r>
              <a:rPr b="1" lang="en">
                <a:solidFill>
                  <a:schemeClr val="dk1"/>
                </a:solidFill>
                <a:latin typeface="Courier New"/>
                <a:ea typeface="Courier New"/>
                <a:cs typeface="Courier New"/>
                <a:sym typeface="Courier New"/>
              </a:rPr>
              <a:t>FF D8</a:t>
            </a:r>
            <a:endParaRPr b="1">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End with </a:t>
            </a:r>
            <a:r>
              <a:rPr b="1" lang="en">
                <a:solidFill>
                  <a:schemeClr val="dk1"/>
                </a:solidFill>
                <a:latin typeface="Courier New"/>
                <a:ea typeface="Courier New"/>
                <a:cs typeface="Courier New"/>
                <a:sym typeface="Courier New"/>
              </a:rPr>
              <a:t>FF D9</a:t>
            </a:r>
            <a:endParaRPr b="1">
              <a:solidFill>
                <a:schemeClr val="dk1"/>
              </a:solidFill>
              <a:latin typeface="Courier New"/>
              <a:ea typeface="Courier New"/>
              <a:cs typeface="Courier New"/>
              <a:sym typeface="Courier New"/>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File systems (Windows)</a:t>
            </a:r>
            <a:endParaRPr b="1"/>
          </a:p>
        </p:txBody>
      </p:sp>
      <p:sp>
        <p:nvSpPr>
          <p:cNvPr id="208" name="Google Shape;208;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Master file tables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FAT - File Allocation Table - Windows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NTFS - New Technology File System - Windows</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File Systems (Linux / UNIX)</a:t>
            </a:r>
            <a:endParaRPr b="1"/>
          </a:p>
        </p:txBody>
      </p:sp>
      <p:sp>
        <p:nvSpPr>
          <p:cNvPr id="214" name="Google Shape;214;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Files are streams of bytes, kept track of as inodes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ZFS - Zettabyte File System - Linux/ MacOsx</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EXT - Extended Filesystem - Linux</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Allocated vs Unallocated space</a:t>
            </a:r>
            <a:endParaRPr b="1"/>
          </a:p>
        </p:txBody>
      </p:sp>
      <p:sp>
        <p:nvSpPr>
          <p:cNvPr id="220" name="Google Shape;220;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File system tracks what </a:t>
            </a:r>
            <a:r>
              <a:rPr lang="en">
                <a:solidFill>
                  <a:schemeClr val="dk1"/>
                </a:solidFill>
              </a:rPr>
              <a:t>storage is in use or free</a:t>
            </a:r>
            <a:endParaRPr>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Blocks previously written are not immediately overwritten when released</a:t>
            </a:r>
            <a:endParaRPr>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Artifacts can be collected if you’re quick enough</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Partition maps</a:t>
            </a:r>
            <a:endParaRPr b="1"/>
          </a:p>
        </p:txBody>
      </p:sp>
      <p:sp>
        <p:nvSpPr>
          <p:cNvPr id="226" name="Google Shape;22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MBR (Master Boot Record), doesn’t work in UEFI, it’s old school. BIOS only</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GPT (GUID), EFI map</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APFSX (apple computers)</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Sparse files</a:t>
            </a:r>
            <a:endParaRPr b="1"/>
          </a:p>
        </p:txBody>
      </p:sp>
      <p:sp>
        <p:nvSpPr>
          <p:cNvPr id="232" name="Google Shape;232;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Slack space</a:t>
            </a:r>
            <a:endParaRPr>
              <a:solidFill>
                <a:schemeClr val="dk1"/>
              </a:solidFill>
            </a:endParaRPr>
          </a:p>
          <a:p>
            <a:pPr indent="0" lvl="0" marL="0" rtl="0" algn="l">
              <a:spcBef>
                <a:spcPts val="1200"/>
              </a:spcBef>
              <a:spcAft>
                <a:spcPts val="1200"/>
              </a:spcAft>
              <a:buNone/>
            </a:pPr>
            <a:r>
              <a:t/>
            </a:r>
            <a:endParaRPr>
              <a:solidFill>
                <a:schemeClr val="dk1"/>
              </a:solidFill>
            </a:endParaRPr>
          </a:p>
        </p:txBody>
      </p:sp>
      <p:graphicFrame>
        <p:nvGraphicFramePr>
          <p:cNvPr id="233" name="Google Shape;233;p40"/>
          <p:cNvGraphicFramePr/>
          <p:nvPr/>
        </p:nvGraphicFramePr>
        <p:xfrm>
          <a:off x="716950" y="2496100"/>
          <a:ext cx="3000000" cy="3000000"/>
        </p:xfrm>
        <a:graphic>
          <a:graphicData uri="http://schemas.openxmlformats.org/drawingml/2006/table">
            <a:tbl>
              <a:tblPr>
                <a:noFill/>
                <a:tableStyleId>{8475F7A9-8BDA-429C-86F6-306653E2E96B}</a:tableStyleId>
              </a:tblPr>
              <a:tblGrid>
                <a:gridCol w="1531400"/>
                <a:gridCol w="1531400"/>
                <a:gridCol w="1531400"/>
                <a:gridCol w="1531400"/>
                <a:gridCol w="1531400"/>
              </a:tblGrid>
              <a:tr h="381000">
                <a:tc>
                  <a:txBody>
                    <a:bodyPr/>
                    <a:lstStyle/>
                    <a:p>
                      <a:pPr indent="0" lvl="0" marL="0" rtl="0" algn="ctr">
                        <a:spcBef>
                          <a:spcPts val="0"/>
                        </a:spcBef>
                        <a:spcAft>
                          <a:spcPts val="0"/>
                        </a:spcAft>
                        <a:buNone/>
                      </a:pPr>
                      <a:r>
                        <a:rPr lang="en"/>
                        <a:t>Block 1</a:t>
                      </a:r>
                      <a:endParaRPr/>
                    </a:p>
                  </a:txBody>
                  <a:tcPr marT="91425" marB="91425" marR="91425" marL="91425"/>
                </a:tc>
                <a:tc>
                  <a:txBody>
                    <a:bodyPr/>
                    <a:lstStyle/>
                    <a:p>
                      <a:pPr indent="0" lvl="0" marL="0" rtl="0" algn="ctr">
                        <a:spcBef>
                          <a:spcPts val="0"/>
                        </a:spcBef>
                        <a:spcAft>
                          <a:spcPts val="0"/>
                        </a:spcAft>
                        <a:buNone/>
                      </a:pPr>
                      <a:r>
                        <a:rPr lang="en"/>
                        <a:t>Block 2</a:t>
                      </a:r>
                      <a:endParaRPr/>
                    </a:p>
                  </a:txBody>
                  <a:tcPr marT="91425" marB="91425" marR="91425" marL="91425"/>
                </a:tc>
                <a:tc>
                  <a:txBody>
                    <a:bodyPr/>
                    <a:lstStyle/>
                    <a:p>
                      <a:pPr indent="0" lvl="0" marL="0" rtl="0" algn="ctr">
                        <a:spcBef>
                          <a:spcPts val="0"/>
                        </a:spcBef>
                        <a:spcAft>
                          <a:spcPts val="0"/>
                        </a:spcAft>
                        <a:buNone/>
                      </a:pPr>
                      <a:r>
                        <a:rPr lang="en"/>
                        <a:t>Block 3</a:t>
                      </a:r>
                      <a:endParaRPr/>
                    </a:p>
                  </a:txBody>
                  <a:tcPr marT="91425" marB="91425" marR="91425" marL="91425"/>
                </a:tc>
                <a:tc>
                  <a:txBody>
                    <a:bodyPr/>
                    <a:lstStyle/>
                    <a:p>
                      <a:pPr indent="0" lvl="0" marL="0" rtl="0" algn="ctr">
                        <a:spcBef>
                          <a:spcPts val="0"/>
                        </a:spcBef>
                        <a:spcAft>
                          <a:spcPts val="0"/>
                        </a:spcAft>
                        <a:buNone/>
                      </a:pPr>
                      <a:r>
                        <a:rPr lang="en"/>
                        <a:t>Block 4</a:t>
                      </a:r>
                      <a:endParaRPr/>
                    </a:p>
                  </a:txBody>
                  <a:tcPr marT="91425" marB="91425" marR="91425" marL="91425"/>
                </a:tc>
                <a:tc>
                  <a:txBody>
                    <a:bodyPr/>
                    <a:lstStyle/>
                    <a:p>
                      <a:pPr indent="0" lvl="0" marL="0" rtl="0" algn="ctr">
                        <a:spcBef>
                          <a:spcPts val="0"/>
                        </a:spcBef>
                        <a:spcAft>
                          <a:spcPts val="0"/>
                        </a:spcAft>
                        <a:buNone/>
                      </a:pPr>
                      <a:r>
                        <a:rPr lang="en"/>
                        <a:t>Block 5</a:t>
                      </a:r>
                      <a:endParaRPr/>
                    </a:p>
                  </a:txBody>
                  <a:tcPr marT="91425" marB="91425" marR="91425" marL="91425"/>
                </a:tc>
              </a:tr>
            </a:tbl>
          </a:graphicData>
        </a:graphic>
      </p:graphicFrame>
      <p:graphicFrame>
        <p:nvGraphicFramePr>
          <p:cNvPr id="234" name="Google Shape;234;p40"/>
          <p:cNvGraphicFramePr/>
          <p:nvPr/>
        </p:nvGraphicFramePr>
        <p:xfrm>
          <a:off x="716950" y="2892300"/>
          <a:ext cx="3000000" cy="3000000"/>
        </p:xfrm>
        <a:graphic>
          <a:graphicData uri="http://schemas.openxmlformats.org/drawingml/2006/table">
            <a:tbl>
              <a:tblPr>
                <a:noFill/>
                <a:tableStyleId>{8475F7A9-8BDA-429C-86F6-306653E2E96B}</a:tableStyleId>
              </a:tblPr>
              <a:tblGrid>
                <a:gridCol w="382850"/>
                <a:gridCol w="382850"/>
                <a:gridCol w="382850"/>
                <a:gridCol w="382850"/>
                <a:gridCol w="382850"/>
                <a:gridCol w="382850"/>
                <a:gridCol w="382850"/>
                <a:gridCol w="382850"/>
                <a:gridCol w="382850"/>
                <a:gridCol w="382850"/>
                <a:gridCol w="382850"/>
                <a:gridCol w="382850"/>
                <a:gridCol w="382850"/>
                <a:gridCol w="382850"/>
                <a:gridCol w="382850"/>
                <a:gridCol w="382850"/>
                <a:gridCol w="382850"/>
                <a:gridCol w="382850"/>
                <a:gridCol w="382850"/>
                <a:gridCol w="382850"/>
              </a:tblGrid>
              <a:tr h="381000">
                <a:tc>
                  <a:txBody>
                    <a:bodyPr/>
                    <a:lstStyle/>
                    <a:p>
                      <a:pPr indent="0" lvl="0" marL="0" rtl="0" algn="ctr">
                        <a:spcBef>
                          <a:spcPts val="0"/>
                        </a:spcBef>
                        <a:spcAft>
                          <a:spcPts val="0"/>
                        </a:spcAft>
                        <a:buNone/>
                      </a:pPr>
                      <a:r>
                        <a:rPr b="1" lang="en"/>
                        <a:t>A</a:t>
                      </a:r>
                      <a:endParaRPr b="1"/>
                    </a:p>
                  </a:txBody>
                  <a:tcPr marT="91425" marB="91425" marR="91425" marL="91425"/>
                </a:tc>
                <a:tc>
                  <a:txBody>
                    <a:bodyPr/>
                    <a:lstStyle/>
                    <a:p>
                      <a:pPr indent="0" lvl="0" marL="0" rtl="0" algn="ctr">
                        <a:spcBef>
                          <a:spcPts val="0"/>
                        </a:spcBef>
                        <a:spcAft>
                          <a:spcPts val="0"/>
                        </a:spcAft>
                        <a:buNone/>
                      </a:pPr>
                      <a:r>
                        <a:rPr b="1" lang="en"/>
                        <a:t>A</a:t>
                      </a:r>
                      <a:endParaRPr b="1"/>
                    </a:p>
                  </a:txBody>
                  <a:tcPr marT="91425" marB="91425" marR="91425" marL="91425"/>
                </a:tc>
                <a:tc>
                  <a:txBody>
                    <a:bodyPr/>
                    <a:lstStyle/>
                    <a:p>
                      <a:pPr indent="0" lvl="0" marL="0" rtl="0" algn="ctr">
                        <a:spcBef>
                          <a:spcPts val="0"/>
                        </a:spcBef>
                        <a:spcAft>
                          <a:spcPts val="0"/>
                        </a:spcAft>
                        <a:buNone/>
                      </a:pPr>
                      <a:r>
                        <a:rPr b="1" lang="en"/>
                        <a:t>A</a:t>
                      </a:r>
                      <a:endParaRPr b="1"/>
                    </a:p>
                  </a:txBody>
                  <a:tcPr marT="91425" marB="91425" marR="91425" marL="91425"/>
                </a:tc>
                <a:tc>
                  <a:txBody>
                    <a:bodyPr/>
                    <a:lstStyle/>
                    <a:p>
                      <a:pPr indent="0" lvl="0" marL="0" rtl="0" algn="ctr">
                        <a:spcBef>
                          <a:spcPts val="0"/>
                        </a:spcBef>
                        <a:spcAft>
                          <a:spcPts val="0"/>
                        </a:spcAft>
                        <a:buNone/>
                      </a:pPr>
                      <a:r>
                        <a:rPr b="1" lang="en"/>
                        <a:t>A</a:t>
                      </a:r>
                      <a:endParaRPr b="1"/>
                    </a:p>
                  </a:txBody>
                  <a:tcPr marT="91425" marB="91425" marR="91425" marL="91425"/>
                </a:tc>
                <a:tc>
                  <a:txBody>
                    <a:bodyPr/>
                    <a:lstStyle/>
                    <a:p>
                      <a:pPr indent="0" lvl="0" marL="0" rtl="0" algn="ctr">
                        <a:spcBef>
                          <a:spcPts val="0"/>
                        </a:spcBef>
                        <a:spcAft>
                          <a:spcPts val="0"/>
                        </a:spcAft>
                        <a:buNone/>
                      </a:pPr>
                      <a:r>
                        <a:rPr b="1" lang="en"/>
                        <a:t>B</a:t>
                      </a:r>
                      <a:endParaRPr b="1"/>
                    </a:p>
                  </a:txBody>
                  <a:tcPr marT="91425" marB="91425" marR="91425" marL="91425"/>
                </a:tc>
                <a:tc>
                  <a:txBody>
                    <a:bodyPr/>
                    <a:lstStyle/>
                    <a:p>
                      <a:pPr indent="0" lvl="0" marL="0" rtl="0" algn="ctr">
                        <a:spcBef>
                          <a:spcPts val="0"/>
                        </a:spcBef>
                        <a:spcAft>
                          <a:spcPts val="0"/>
                        </a:spcAft>
                        <a:buNone/>
                      </a:pPr>
                      <a:r>
                        <a:rPr b="1" lang="en"/>
                        <a:t>B</a:t>
                      </a:r>
                      <a:endParaRPr b="1"/>
                    </a:p>
                  </a:txBody>
                  <a:tcPr marT="91425" marB="91425" marR="91425" marL="91425"/>
                </a:tc>
                <a:tc>
                  <a:txBody>
                    <a:bodyPr/>
                    <a:lstStyle/>
                    <a:p>
                      <a:pPr indent="0" lvl="0" marL="0" rtl="0" algn="ctr">
                        <a:spcBef>
                          <a:spcPts val="0"/>
                        </a:spcBef>
                        <a:spcAft>
                          <a:spcPts val="0"/>
                        </a:spcAft>
                        <a:buNone/>
                      </a:pPr>
                      <a:r>
                        <a:rPr b="1" lang="en"/>
                        <a:t>B</a:t>
                      </a:r>
                      <a:endParaRPr b="1"/>
                    </a:p>
                  </a:txBody>
                  <a:tcPr marT="91425" marB="91425" marR="91425" marL="91425"/>
                </a:tc>
                <a:tc>
                  <a:txBody>
                    <a:bodyPr/>
                    <a:lstStyle/>
                    <a:p>
                      <a:pPr indent="0" lvl="0" marL="0" rtl="0" algn="ctr">
                        <a:spcBef>
                          <a:spcPts val="0"/>
                        </a:spcBef>
                        <a:spcAft>
                          <a:spcPts val="0"/>
                        </a:spcAft>
                        <a:buNone/>
                      </a:pPr>
                      <a:r>
                        <a:rPr b="1" lang="en"/>
                        <a:t>B</a:t>
                      </a:r>
                      <a:endParaRPr b="1"/>
                    </a:p>
                  </a:txBody>
                  <a:tcPr marT="91425" marB="91425" marR="91425" marL="91425"/>
                </a:tc>
                <a:tc>
                  <a:txBody>
                    <a:bodyPr/>
                    <a:lstStyle/>
                    <a:p>
                      <a:pPr indent="0" lvl="0" marL="0" rtl="0" algn="ctr">
                        <a:spcBef>
                          <a:spcPts val="0"/>
                        </a:spcBef>
                        <a:spcAft>
                          <a:spcPts val="0"/>
                        </a:spcAft>
                        <a:buNone/>
                      </a:pPr>
                      <a:r>
                        <a:rPr b="1" lang="en"/>
                        <a:t>C</a:t>
                      </a:r>
                      <a:endParaRPr b="1"/>
                    </a:p>
                  </a:txBody>
                  <a:tcPr marT="91425" marB="91425" marR="91425" marL="91425"/>
                </a:tc>
                <a:tc>
                  <a:txBody>
                    <a:bodyPr/>
                    <a:lstStyle/>
                    <a:p>
                      <a:pPr indent="0" lvl="0" marL="0" rtl="0" algn="ctr">
                        <a:spcBef>
                          <a:spcPts val="0"/>
                        </a:spcBef>
                        <a:spcAft>
                          <a:spcPts val="0"/>
                        </a:spcAft>
                        <a:buNone/>
                      </a:pPr>
                      <a:r>
                        <a:rPr b="1" lang="en"/>
                        <a:t>C</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en"/>
                        <a:t>D</a:t>
                      </a:r>
                      <a:endParaRPr b="1"/>
                    </a:p>
                  </a:txBody>
                  <a:tcPr marT="91425" marB="91425" marR="91425" marL="91425"/>
                </a:tc>
                <a:tc>
                  <a:txBody>
                    <a:bodyPr/>
                    <a:lstStyle/>
                    <a:p>
                      <a:pPr indent="0" lvl="0" marL="0" rtl="0" algn="ctr">
                        <a:spcBef>
                          <a:spcPts val="0"/>
                        </a:spcBef>
                        <a:spcAft>
                          <a:spcPts val="0"/>
                        </a:spcAft>
                        <a:buNone/>
                      </a:pPr>
                      <a:r>
                        <a:rPr b="1" lang="en"/>
                        <a:t>D</a:t>
                      </a:r>
                      <a:endParaRPr b="1"/>
                    </a:p>
                  </a:txBody>
                  <a:tcPr marT="91425" marB="91425" marR="91425" marL="91425"/>
                </a:tc>
                <a:tc>
                  <a:txBody>
                    <a:bodyPr/>
                    <a:lstStyle/>
                    <a:p>
                      <a:pPr indent="0" lvl="0" marL="0" rtl="0" algn="ctr">
                        <a:spcBef>
                          <a:spcPts val="0"/>
                        </a:spcBef>
                        <a:spcAft>
                          <a:spcPts val="0"/>
                        </a:spcAft>
                        <a:buNone/>
                      </a:pPr>
                      <a:r>
                        <a:rPr b="1" lang="en"/>
                        <a:t>D</a:t>
                      </a:r>
                      <a:endParaRPr b="1"/>
                    </a:p>
                  </a:txBody>
                  <a:tcPr marT="91425" marB="91425" marR="91425" marL="91425"/>
                </a:tc>
                <a:tc>
                  <a:txBody>
                    <a:bodyPr/>
                    <a:lstStyle/>
                    <a:p>
                      <a:pPr indent="0" lvl="0" marL="0" rtl="0" algn="ctr">
                        <a:spcBef>
                          <a:spcPts val="0"/>
                        </a:spcBef>
                        <a:spcAft>
                          <a:spcPts val="0"/>
                        </a:spcAft>
                        <a:buNone/>
                      </a:pPr>
                      <a:r>
                        <a:rPr b="1" lang="en"/>
                        <a:t>D</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r>
            </a:tbl>
          </a:graphicData>
        </a:graphic>
      </p:graphicFrame>
      <p:sp>
        <p:nvSpPr>
          <p:cNvPr id="235" name="Google Shape;235;p40"/>
          <p:cNvSpPr/>
          <p:nvPr/>
        </p:nvSpPr>
        <p:spPr>
          <a:xfrm rot="-5400000">
            <a:off x="1373800" y="2717875"/>
            <a:ext cx="205800" cy="15195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0"/>
          <p:cNvSpPr/>
          <p:nvPr/>
        </p:nvSpPr>
        <p:spPr>
          <a:xfrm rot="-5400000">
            <a:off x="2905200" y="2717875"/>
            <a:ext cx="205800" cy="15195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0"/>
          <p:cNvSpPr/>
          <p:nvPr/>
        </p:nvSpPr>
        <p:spPr>
          <a:xfrm rot="-5400000">
            <a:off x="5968000" y="2717875"/>
            <a:ext cx="205800" cy="15195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0"/>
          <p:cNvSpPr/>
          <p:nvPr/>
        </p:nvSpPr>
        <p:spPr>
          <a:xfrm rot="-5400000">
            <a:off x="4058900" y="3095575"/>
            <a:ext cx="205800" cy="7641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0"/>
          <p:cNvSpPr txBox="1"/>
          <p:nvPr/>
        </p:nvSpPr>
        <p:spPr>
          <a:xfrm>
            <a:off x="905950" y="3580525"/>
            <a:ext cx="11415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File A</a:t>
            </a:r>
            <a:endParaRPr>
              <a:latin typeface="Proxima Nova"/>
              <a:ea typeface="Proxima Nova"/>
              <a:cs typeface="Proxima Nova"/>
              <a:sym typeface="Proxima Nova"/>
            </a:endParaRPr>
          </a:p>
        </p:txBody>
      </p:sp>
      <p:sp>
        <p:nvSpPr>
          <p:cNvPr id="240" name="Google Shape;240;p40"/>
          <p:cNvSpPr txBox="1"/>
          <p:nvPr/>
        </p:nvSpPr>
        <p:spPr>
          <a:xfrm>
            <a:off x="2437350" y="3580525"/>
            <a:ext cx="11415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File B</a:t>
            </a:r>
            <a:endParaRPr>
              <a:latin typeface="Proxima Nova"/>
              <a:ea typeface="Proxima Nova"/>
              <a:cs typeface="Proxima Nova"/>
              <a:sym typeface="Proxima Nova"/>
            </a:endParaRPr>
          </a:p>
        </p:txBody>
      </p:sp>
      <p:sp>
        <p:nvSpPr>
          <p:cNvPr id="241" name="Google Shape;241;p40"/>
          <p:cNvSpPr txBox="1"/>
          <p:nvPr/>
        </p:nvSpPr>
        <p:spPr>
          <a:xfrm>
            <a:off x="5500150" y="3580525"/>
            <a:ext cx="11415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File D</a:t>
            </a:r>
            <a:endParaRPr>
              <a:latin typeface="Proxima Nova"/>
              <a:ea typeface="Proxima Nova"/>
              <a:cs typeface="Proxima Nova"/>
              <a:sym typeface="Proxima Nova"/>
            </a:endParaRPr>
          </a:p>
        </p:txBody>
      </p:sp>
      <p:sp>
        <p:nvSpPr>
          <p:cNvPr id="242" name="Google Shape;242;p40"/>
          <p:cNvSpPr txBox="1"/>
          <p:nvPr/>
        </p:nvSpPr>
        <p:spPr>
          <a:xfrm>
            <a:off x="3591050" y="3580525"/>
            <a:ext cx="11415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File C</a:t>
            </a:r>
            <a:endParaRPr>
              <a:latin typeface="Proxima Nova"/>
              <a:ea typeface="Proxima Nova"/>
              <a:cs typeface="Proxima Nova"/>
              <a:sym typeface="Proxima Nova"/>
            </a:endParaRPr>
          </a:p>
        </p:txBody>
      </p:sp>
      <p:sp>
        <p:nvSpPr>
          <p:cNvPr id="243" name="Google Shape;243;p40"/>
          <p:cNvSpPr txBox="1"/>
          <p:nvPr/>
        </p:nvSpPr>
        <p:spPr>
          <a:xfrm>
            <a:off x="3962175" y="4174525"/>
            <a:ext cx="19578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Slack space</a:t>
            </a:r>
            <a:endParaRPr>
              <a:latin typeface="Proxima Nova"/>
              <a:ea typeface="Proxima Nova"/>
              <a:cs typeface="Proxima Nova"/>
              <a:sym typeface="Proxima Nova"/>
            </a:endParaRPr>
          </a:p>
        </p:txBody>
      </p:sp>
      <p:cxnSp>
        <p:nvCxnSpPr>
          <p:cNvPr id="244" name="Google Shape;244;p40"/>
          <p:cNvCxnSpPr>
            <a:stCxn id="243" idx="0"/>
          </p:cNvCxnSpPr>
          <p:nvPr/>
        </p:nvCxnSpPr>
        <p:spPr>
          <a:xfrm rot="10800000">
            <a:off x="4941075" y="3477625"/>
            <a:ext cx="0" cy="696900"/>
          </a:xfrm>
          <a:prstGeom prst="straightConnector1">
            <a:avLst/>
          </a:prstGeom>
          <a:noFill/>
          <a:ln cap="flat" cmpd="sng" w="38100">
            <a:solidFill>
              <a:schemeClr val="dk2"/>
            </a:solidFill>
            <a:prstDash val="solid"/>
            <a:round/>
            <a:headEnd len="med" w="med" type="none"/>
            <a:tailEnd len="med" w="med" type="triangle"/>
          </a:ln>
        </p:spPr>
      </p:cxnSp>
      <p:sp>
        <p:nvSpPr>
          <p:cNvPr id="245" name="Google Shape;245;p40"/>
          <p:cNvSpPr txBox="1"/>
          <p:nvPr/>
        </p:nvSpPr>
        <p:spPr>
          <a:xfrm>
            <a:off x="6611500" y="3567175"/>
            <a:ext cx="19578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Unallocated block</a:t>
            </a:r>
            <a:endParaRPr>
              <a:latin typeface="Proxima Nova"/>
              <a:ea typeface="Proxima Nova"/>
              <a:cs typeface="Proxima Nova"/>
              <a:sym typeface="Proxima Nova"/>
            </a:endParaRPr>
          </a:p>
        </p:txBody>
      </p:sp>
      <p:sp>
        <p:nvSpPr>
          <p:cNvPr id="246" name="Google Shape;246;p40"/>
          <p:cNvSpPr/>
          <p:nvPr/>
        </p:nvSpPr>
        <p:spPr>
          <a:xfrm rot="-5400000">
            <a:off x="7487500" y="2717875"/>
            <a:ext cx="205800" cy="15195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Storage hardware types</a:t>
            </a:r>
            <a:endParaRPr b="1"/>
          </a:p>
        </p:txBody>
      </p:sp>
      <p:sp>
        <p:nvSpPr>
          <p:cNvPr id="252" name="Google Shape;252;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lnSpc>
                <a:spcPct val="150000"/>
              </a:lnSpc>
              <a:spcBef>
                <a:spcPts val="0"/>
              </a:spcBef>
              <a:spcAft>
                <a:spcPts val="0"/>
              </a:spcAft>
              <a:buNone/>
            </a:pPr>
            <a:r>
              <a:rPr lang="en">
                <a:solidFill>
                  <a:schemeClr val="dk1"/>
                </a:solidFill>
              </a:rPr>
              <a:t>HDD			ATAPI parallel interface / SCSI or SAS (serial attached SCSI)</a:t>
            </a:r>
            <a:endParaRPr>
              <a:solidFill>
                <a:schemeClr val="dk1"/>
              </a:solidFill>
            </a:endParaRPr>
          </a:p>
          <a:p>
            <a:pPr indent="0" lvl="0" marL="0" rtl="0" algn="l">
              <a:lnSpc>
                <a:spcPct val="150000"/>
              </a:lnSpc>
              <a:spcBef>
                <a:spcPts val="1200"/>
              </a:spcBef>
              <a:spcAft>
                <a:spcPts val="0"/>
              </a:spcAft>
              <a:buNone/>
            </a:pPr>
            <a:r>
              <a:rPr lang="en">
                <a:solidFill>
                  <a:schemeClr val="dk1"/>
                </a:solidFill>
              </a:rPr>
              <a:t>SSD			SATA serial interface</a:t>
            </a:r>
            <a:endParaRPr>
              <a:solidFill>
                <a:schemeClr val="dk1"/>
              </a:solidFill>
            </a:endParaRPr>
          </a:p>
          <a:p>
            <a:pPr indent="0" lvl="0" marL="0" rtl="0" algn="l">
              <a:lnSpc>
                <a:spcPct val="150000"/>
              </a:lnSpc>
              <a:spcBef>
                <a:spcPts val="1200"/>
              </a:spcBef>
              <a:spcAft>
                <a:spcPts val="0"/>
              </a:spcAft>
              <a:buClr>
                <a:schemeClr val="dk1"/>
              </a:buClr>
              <a:buSzPct val="61111"/>
              <a:buFont typeface="Arial"/>
              <a:buNone/>
            </a:pPr>
            <a:r>
              <a:rPr lang="en">
                <a:solidFill>
                  <a:schemeClr val="dk1"/>
                </a:solidFill>
              </a:rPr>
              <a:t>NVME		PCIe / M.2</a:t>
            </a:r>
            <a:endParaRPr>
              <a:solidFill>
                <a:schemeClr val="dk1"/>
              </a:solidFill>
            </a:endParaRPr>
          </a:p>
          <a:p>
            <a:pPr indent="0" lvl="0" marL="0" rtl="0" algn="l">
              <a:lnSpc>
                <a:spcPct val="150000"/>
              </a:lnSpc>
              <a:spcBef>
                <a:spcPts val="1200"/>
              </a:spcBef>
              <a:spcAft>
                <a:spcPts val="0"/>
              </a:spcAft>
              <a:buNone/>
            </a:pPr>
            <a:r>
              <a:rPr lang="en">
                <a:solidFill>
                  <a:schemeClr val="dk1"/>
                </a:solidFill>
              </a:rPr>
              <a:t>USB Flash</a:t>
            </a:r>
            <a:endParaRPr>
              <a:solidFill>
                <a:schemeClr val="dk1"/>
              </a:solidFill>
            </a:endParaRPr>
          </a:p>
          <a:p>
            <a:pPr indent="0" lvl="0" marL="0" rtl="0" algn="l">
              <a:lnSpc>
                <a:spcPct val="150000"/>
              </a:lnSpc>
              <a:spcBef>
                <a:spcPts val="1200"/>
              </a:spcBef>
              <a:spcAft>
                <a:spcPts val="0"/>
              </a:spcAft>
              <a:buNone/>
            </a:pPr>
            <a:r>
              <a:rPr lang="en">
                <a:solidFill>
                  <a:schemeClr val="dk1"/>
                </a:solidFill>
              </a:rPr>
              <a:t>SD card / CF card</a:t>
            </a:r>
            <a:endParaRPr>
              <a:solidFill>
                <a:schemeClr val="dk1"/>
              </a:solidFill>
            </a:endParaRPr>
          </a:p>
          <a:p>
            <a:pPr indent="0" lvl="0" marL="0" rtl="0" algn="l">
              <a:lnSpc>
                <a:spcPct val="150000"/>
              </a:lnSpc>
              <a:spcBef>
                <a:spcPts val="1200"/>
              </a:spcBef>
              <a:spcAft>
                <a:spcPts val="0"/>
              </a:spcAft>
              <a:buNone/>
            </a:pPr>
            <a:r>
              <a:rPr lang="en">
                <a:solidFill>
                  <a:schemeClr val="dk1"/>
                </a:solidFill>
              </a:rPr>
              <a:t>DVD / BluRay</a:t>
            </a:r>
            <a:endParaRPr>
              <a:solidFill>
                <a:schemeClr val="dk1"/>
              </a:solidFill>
            </a:endParaRPr>
          </a:p>
          <a:p>
            <a:pPr indent="0" lvl="0" marL="0" rtl="0" algn="l">
              <a:lnSpc>
                <a:spcPct val="150000"/>
              </a:lnSpc>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Differences in shelf stability, power needs, random data corruption, etc</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idx="1" type="body"/>
          </p:nvPr>
        </p:nvSpPr>
        <p:spPr>
          <a:xfrm>
            <a:off x="311700" y="1121200"/>
            <a:ext cx="8520600" cy="3573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solidFill>
                  <a:schemeClr val="dk1"/>
                </a:solidFill>
              </a:rPr>
              <a:t>Open to students of </a:t>
            </a:r>
            <a:r>
              <a:rPr b="1" lang="en">
                <a:solidFill>
                  <a:schemeClr val="dk1"/>
                </a:solidFill>
              </a:rPr>
              <a:t>all </a:t>
            </a:r>
            <a:r>
              <a:rPr lang="en">
                <a:solidFill>
                  <a:schemeClr val="dk1"/>
                </a:solidFill>
              </a:rPr>
              <a:t>majors!</a:t>
            </a:r>
            <a:endParaRPr>
              <a:solidFill>
                <a:schemeClr val="dk1"/>
              </a:solidFill>
            </a:endParaRPr>
          </a:p>
          <a:p>
            <a:pPr indent="0" lvl="0" marL="0" rtl="0" algn="l">
              <a:lnSpc>
                <a:spcPct val="115000"/>
              </a:lnSpc>
              <a:spcBef>
                <a:spcPts val="0"/>
              </a:spcBef>
              <a:spcAft>
                <a:spcPts val="0"/>
              </a:spcAft>
              <a:buNone/>
            </a:pPr>
            <a:r>
              <a:rPr lang="en">
                <a:solidFill>
                  <a:schemeClr val="dk1"/>
                </a:solidFill>
              </a:rPr>
              <a:t>Weekly training meetings!</a:t>
            </a:r>
            <a:endParaRPr>
              <a:solidFill>
                <a:schemeClr val="dk1"/>
              </a:solidFill>
            </a:endParaRPr>
          </a:p>
          <a:p>
            <a:pPr indent="0" lvl="0" marL="0" rtl="0" algn="l">
              <a:lnSpc>
                <a:spcPct val="115000"/>
              </a:lnSpc>
              <a:spcBef>
                <a:spcPts val="0"/>
              </a:spcBef>
              <a:spcAft>
                <a:spcPts val="0"/>
              </a:spcAft>
              <a:buNone/>
            </a:pPr>
            <a:r>
              <a:rPr lang="en">
                <a:solidFill>
                  <a:schemeClr val="dk1"/>
                </a:solidFill>
              </a:rPr>
              <a:t>CTF competitions on weekends!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Upcoming Events:</a:t>
            </a:r>
            <a:endParaRPr>
              <a:solidFill>
                <a:schemeClr val="dk1"/>
              </a:solidFill>
            </a:endParaRPr>
          </a:p>
          <a:p>
            <a:pPr indent="457200" lvl="0" marL="0" rtl="0" algn="l">
              <a:lnSpc>
                <a:spcPct val="115000"/>
              </a:lnSpc>
              <a:spcBef>
                <a:spcPts val="1000"/>
              </a:spcBef>
              <a:spcAft>
                <a:spcPts val="0"/>
              </a:spcAft>
              <a:buNone/>
            </a:pPr>
            <a:r>
              <a:rPr lang="en">
                <a:solidFill>
                  <a:schemeClr val="dk1"/>
                </a:solidFill>
              </a:rPr>
              <a:t>National Cyber League</a:t>
            </a:r>
            <a:endParaRPr>
              <a:solidFill>
                <a:schemeClr val="dk1"/>
              </a:solidFill>
            </a:endParaRPr>
          </a:p>
          <a:p>
            <a:pPr indent="457200" lvl="0" marL="0" rtl="0" algn="l">
              <a:lnSpc>
                <a:spcPct val="115000"/>
              </a:lnSpc>
              <a:spcBef>
                <a:spcPts val="0"/>
              </a:spcBef>
              <a:spcAft>
                <a:spcPts val="0"/>
              </a:spcAft>
              <a:buNone/>
            </a:pPr>
            <a:r>
              <a:rPr lang="en">
                <a:solidFill>
                  <a:schemeClr val="dk1"/>
                </a:solidFill>
              </a:rPr>
              <a:t>DoE </a:t>
            </a:r>
            <a:r>
              <a:rPr lang="en">
                <a:solidFill>
                  <a:schemeClr val="dk1"/>
                </a:solidFill>
              </a:rPr>
              <a:t>CyberForce Competition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Find us in the local security community:</a:t>
            </a:r>
            <a:endParaRPr>
              <a:solidFill>
                <a:schemeClr val="dk1"/>
              </a:solidFill>
            </a:endParaRPr>
          </a:p>
          <a:p>
            <a:pPr indent="457200" lvl="0" marL="0" rtl="0" algn="l">
              <a:lnSpc>
                <a:spcPct val="115000"/>
              </a:lnSpc>
              <a:spcBef>
                <a:spcPts val="1000"/>
              </a:spcBef>
              <a:spcAft>
                <a:spcPts val="0"/>
              </a:spcAft>
              <a:buNone/>
            </a:pPr>
            <a:r>
              <a:rPr lang="en">
                <a:solidFill>
                  <a:schemeClr val="dk1"/>
                </a:solidFill>
              </a:rPr>
              <a:t>BSidesPDX, Rainsec, OWASP, Def Con, and more…</a:t>
            </a:r>
            <a:endParaRPr>
              <a:solidFill>
                <a:schemeClr val="dk1"/>
              </a:solidFill>
            </a:endParaRPr>
          </a:p>
        </p:txBody>
      </p:sp>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PSU Cybersecurity Club</a:t>
            </a:r>
            <a:endParaRPr b="1"/>
          </a:p>
        </p:txBody>
      </p:sp>
      <p:pic>
        <p:nvPicPr>
          <p:cNvPr id="74" name="Google Shape;74;p15"/>
          <p:cNvPicPr preferRelativeResize="0"/>
          <p:nvPr/>
        </p:nvPicPr>
        <p:blipFill>
          <a:blip r:embed="rId3">
            <a:alphaModFix/>
          </a:blip>
          <a:stretch>
            <a:fillRect/>
          </a:stretch>
        </p:blipFill>
        <p:spPr>
          <a:xfrm>
            <a:off x="5636500" y="840350"/>
            <a:ext cx="2584900" cy="2584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Disk Images</a:t>
            </a:r>
            <a:endParaRPr b="1"/>
          </a:p>
        </p:txBody>
      </p:sp>
      <p:sp>
        <p:nvSpPr>
          <p:cNvPr id="258" name="Google Shape;258;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dk1"/>
                </a:solidFill>
              </a:rPr>
              <a:t>Types of image files</a:t>
            </a:r>
            <a:endParaRPr>
              <a:solidFill>
                <a:schemeClr val="dk1"/>
              </a:solidFill>
            </a:endParaRPr>
          </a:p>
          <a:p>
            <a:pPr indent="-342900" lvl="0" marL="457200" rtl="0" algn="l">
              <a:lnSpc>
                <a:spcPct val="150000"/>
              </a:lnSpc>
              <a:spcBef>
                <a:spcPts val="1200"/>
              </a:spcBef>
              <a:spcAft>
                <a:spcPts val="0"/>
              </a:spcAft>
              <a:buClr>
                <a:schemeClr val="dk1"/>
              </a:buClr>
              <a:buSzPts val="1800"/>
              <a:buChar char="-"/>
            </a:pPr>
            <a:r>
              <a:rPr lang="en">
                <a:solidFill>
                  <a:schemeClr val="dk1"/>
                </a:solidFill>
              </a:rPr>
              <a:t>Raw Single (*.img, *.dd, *.raw, *.bin)</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Raw Split (*.001, *.002, *.aa, *.ab, etc)</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and many more</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rPr lang="en">
                <a:solidFill>
                  <a:schemeClr val="dk1"/>
                </a:solidFill>
              </a:rPr>
              <a:t>Write blockers</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Software vs hardware</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2" name="Shape 262"/>
        <p:cNvGrpSpPr/>
        <p:nvPr/>
      </p:nvGrpSpPr>
      <p:grpSpPr>
        <a:xfrm>
          <a:off x="0" y="0"/>
          <a:ext cx="0" cy="0"/>
          <a:chOff x="0" y="0"/>
          <a:chExt cx="0" cy="0"/>
        </a:xfrm>
      </p:grpSpPr>
      <p:sp>
        <p:nvSpPr>
          <p:cNvPr id="263" name="Google Shape;263;p4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Tools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Tools</a:t>
            </a:r>
            <a:endParaRPr b="1"/>
          </a:p>
        </p:txBody>
      </p:sp>
      <p:sp>
        <p:nvSpPr>
          <p:cNvPr id="269" name="Google Shape;269;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Ubuntu Linux VM</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Linux forensics tools are easy to use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Lots of options for host operating systems</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Windows:	VMWare, VirtualBox, WSL2</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MacOS:		UTM, Parallels</a:t>
            </a:r>
            <a:endParaRPr>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Tools</a:t>
            </a:r>
            <a:endParaRPr b="1"/>
          </a:p>
        </p:txBody>
      </p:sp>
      <p:sp>
        <p:nvSpPr>
          <p:cNvPr id="275" name="Google Shape;275;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dd / dc3dd</a:t>
            </a:r>
            <a:endParaRPr>
              <a:solidFill>
                <a:schemeClr val="dk1"/>
              </a:solidFill>
            </a:endParaRPr>
          </a:p>
          <a:p>
            <a:pPr indent="0" lvl="0" marL="0" rtl="0" algn="l">
              <a:spcBef>
                <a:spcPts val="1200"/>
              </a:spcBef>
              <a:spcAft>
                <a:spcPts val="0"/>
              </a:spcAft>
              <a:buNone/>
            </a:pPr>
            <a:r>
              <a:rPr b="1" lang="en">
                <a:solidFill>
                  <a:schemeClr val="dk1"/>
                </a:solidFill>
                <a:latin typeface="Courier New"/>
                <a:ea typeface="Courier New"/>
                <a:cs typeface="Courier New"/>
                <a:sym typeface="Courier New"/>
              </a:rPr>
              <a:t>	$ sudo apt install dc3dd</a:t>
            </a:r>
            <a:endParaRPr b="1">
              <a:solidFill>
                <a:schemeClr val="dk1"/>
              </a:solidFill>
              <a:latin typeface="Courier New"/>
              <a:ea typeface="Courier New"/>
              <a:cs typeface="Courier New"/>
              <a:sym typeface="Courier New"/>
            </a:endParaRPr>
          </a:p>
          <a:p>
            <a:pPr indent="0" lvl="0" marL="0" rtl="0" algn="l">
              <a:spcBef>
                <a:spcPts val="1200"/>
              </a:spcBef>
              <a:spcAft>
                <a:spcPts val="0"/>
              </a:spcAft>
              <a:buNone/>
            </a:pPr>
            <a:r>
              <a:t/>
            </a:r>
            <a:endParaRPr b="1">
              <a:solidFill>
                <a:schemeClr val="dk1"/>
              </a:solidFill>
              <a:latin typeface="Courier New"/>
              <a:ea typeface="Courier New"/>
              <a:cs typeface="Courier New"/>
              <a:sym typeface="Courier New"/>
            </a:endParaRPr>
          </a:p>
          <a:p>
            <a:pPr indent="0" lvl="0" marL="0" rtl="0" algn="l">
              <a:spcBef>
                <a:spcPts val="1200"/>
              </a:spcBef>
              <a:spcAft>
                <a:spcPts val="0"/>
              </a:spcAft>
              <a:buNone/>
            </a:pPr>
            <a:r>
              <a:rPr lang="en">
                <a:solidFill>
                  <a:schemeClr val="dk1"/>
                </a:solidFill>
              </a:rPr>
              <a:t>AKA Disk Destroyer</a:t>
            </a:r>
            <a:endParaRPr>
              <a:solidFill>
                <a:schemeClr val="dk1"/>
              </a:solidFill>
            </a:endParaRPr>
          </a:p>
          <a:p>
            <a:pPr indent="-342900" lvl="0" marL="457200" rtl="0" algn="l">
              <a:lnSpc>
                <a:spcPct val="200000"/>
              </a:lnSpc>
              <a:spcBef>
                <a:spcPts val="1200"/>
              </a:spcBef>
              <a:spcAft>
                <a:spcPts val="0"/>
              </a:spcAft>
              <a:buClr>
                <a:schemeClr val="dk1"/>
              </a:buClr>
              <a:buSzPts val="1800"/>
              <a:buChar char="-"/>
            </a:pPr>
            <a:r>
              <a:rPr lang="en">
                <a:solidFill>
                  <a:schemeClr val="dk1"/>
                </a:solidFill>
              </a:rPr>
              <a:t>Directly interact with block devices</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Backup partitions or backup entire linux disk</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Wiping a hard drive (overwrite with zeros)</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Tools</a:t>
            </a:r>
            <a:endParaRPr b="1"/>
          </a:p>
        </p:txBody>
      </p:sp>
      <p:sp>
        <p:nvSpPr>
          <p:cNvPr id="281" name="Google Shape;281;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sha256sum</a:t>
            </a:r>
            <a:endParaRPr>
              <a:solidFill>
                <a:schemeClr val="dk1"/>
              </a:solidFill>
            </a:endParaRPr>
          </a:p>
          <a:p>
            <a:pPr indent="0" lvl="0" marL="0" rtl="0" algn="l">
              <a:spcBef>
                <a:spcPts val="1200"/>
              </a:spcBef>
              <a:spcAft>
                <a:spcPts val="0"/>
              </a:spcAft>
              <a:buNone/>
            </a:pPr>
            <a:r>
              <a:rPr b="1" lang="en">
                <a:solidFill>
                  <a:schemeClr val="dk1"/>
                </a:solidFill>
                <a:latin typeface="Courier New"/>
                <a:ea typeface="Courier New"/>
                <a:cs typeface="Courier New"/>
                <a:sym typeface="Courier New"/>
              </a:rPr>
              <a:t>	$ sha256sum &lt;filename&gt;</a:t>
            </a:r>
            <a:endParaRPr b="1">
              <a:solidFill>
                <a:schemeClr val="dk1"/>
              </a:solidFill>
              <a:latin typeface="Courier New"/>
              <a:ea typeface="Courier New"/>
              <a:cs typeface="Courier New"/>
              <a:sym typeface="Courier New"/>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Check the hash of a disk image or file download to make sure it is correct</a:t>
            </a:r>
            <a:endParaRPr>
              <a:solidFill>
                <a:schemeClr val="dk1"/>
              </a:solidFill>
            </a:endParaRPr>
          </a:p>
          <a:p>
            <a:pPr indent="0" lvl="0" marL="0" rtl="0" algn="l">
              <a:spcBef>
                <a:spcPts val="1200"/>
              </a:spcBef>
              <a:spcAft>
                <a:spcPts val="1200"/>
              </a:spcAft>
              <a:buNone/>
            </a:pPr>
            <a:r>
              <a:rPr lang="en">
                <a:solidFill>
                  <a:schemeClr val="dk1"/>
                </a:solidFill>
              </a:rPr>
              <a:t>Especially helpful if you can’t use a package manager for a certain set software and have to manually create it with make utility</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Tools</a:t>
            </a:r>
            <a:endParaRPr b="1"/>
          </a:p>
        </p:txBody>
      </p:sp>
      <p:sp>
        <p:nvSpPr>
          <p:cNvPr id="287" name="Google Shape;287;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binwalk</a:t>
            </a:r>
            <a:endParaRPr>
              <a:solidFill>
                <a:schemeClr val="dk1"/>
              </a:solidFill>
            </a:endParaRPr>
          </a:p>
          <a:p>
            <a:pPr indent="0" lvl="0" marL="0" rtl="0" algn="l">
              <a:spcBef>
                <a:spcPts val="1200"/>
              </a:spcBef>
              <a:spcAft>
                <a:spcPts val="0"/>
              </a:spcAft>
              <a:buClr>
                <a:schemeClr val="dk1"/>
              </a:buClr>
              <a:buSzPts val="1100"/>
              <a:buFont typeface="Arial"/>
              <a:buNone/>
            </a:pPr>
            <a:r>
              <a:rPr b="1" lang="en">
                <a:solidFill>
                  <a:schemeClr val="dk1"/>
                </a:solidFill>
                <a:latin typeface="Courier New"/>
                <a:ea typeface="Courier New"/>
                <a:cs typeface="Courier New"/>
                <a:sym typeface="Courier New"/>
              </a:rPr>
              <a:t>	$ sudo apt install binwalk</a:t>
            </a:r>
            <a:endParaRPr b="1">
              <a:solidFill>
                <a:schemeClr val="dk1"/>
              </a:solidFill>
              <a:latin typeface="Courier New"/>
              <a:ea typeface="Courier New"/>
              <a:cs typeface="Courier New"/>
              <a:sym typeface="Courier New"/>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Used to search for embedded files and executable code</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Relies on the use of Magic numbers and other file statistics</a:t>
            </a:r>
            <a:endParaRPr>
              <a:solidFill>
                <a:schemeClr val="dk1"/>
              </a:solidFill>
            </a:endParaRPr>
          </a:p>
          <a:p>
            <a:pPr indent="-342900" lvl="0" marL="457200" rtl="0" algn="l">
              <a:spcBef>
                <a:spcPts val="1000"/>
              </a:spcBef>
              <a:spcAft>
                <a:spcPts val="1000"/>
              </a:spcAft>
              <a:buClr>
                <a:schemeClr val="dk1"/>
              </a:buClr>
              <a:buSzPts val="1800"/>
              <a:buChar char="-"/>
            </a:pPr>
            <a:r>
              <a:rPr lang="en">
                <a:solidFill>
                  <a:schemeClr val="dk1"/>
                </a:solidFill>
              </a:rPr>
              <a:t>Find </a:t>
            </a:r>
            <a:r>
              <a:rPr lang="en">
                <a:solidFill>
                  <a:schemeClr val="dk1"/>
                </a:solidFill>
              </a:rPr>
              <a:t>entropy</a:t>
            </a:r>
            <a:r>
              <a:rPr lang="en">
                <a:solidFill>
                  <a:schemeClr val="dk1"/>
                </a:solidFill>
              </a:rPr>
              <a:t> in files, extract files, search for custom signatures</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Tools</a:t>
            </a:r>
            <a:endParaRPr b="1"/>
          </a:p>
        </p:txBody>
      </p:sp>
      <p:sp>
        <p:nvSpPr>
          <p:cNvPr id="293" name="Google Shape;293;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dk1"/>
                </a:solidFill>
              </a:rPr>
              <a:t>xxd</a:t>
            </a:r>
            <a:endParaRPr>
              <a:solidFill>
                <a:schemeClr val="dk1"/>
              </a:solidFill>
            </a:endParaRPr>
          </a:p>
          <a:p>
            <a:pPr indent="0" lvl="0" marL="0" rtl="0" algn="l">
              <a:spcBef>
                <a:spcPts val="1200"/>
              </a:spcBef>
              <a:spcAft>
                <a:spcPts val="0"/>
              </a:spcAft>
              <a:buNone/>
            </a:pPr>
            <a:r>
              <a:rPr b="1" lang="en">
                <a:solidFill>
                  <a:schemeClr val="dk1"/>
                </a:solidFill>
                <a:latin typeface="Courier New"/>
                <a:ea typeface="Courier New"/>
                <a:cs typeface="Courier New"/>
                <a:sym typeface="Courier New"/>
              </a:rPr>
              <a:t>	$ xxd &lt;filename&gt;</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exiftool</a:t>
            </a:r>
            <a:endParaRPr>
              <a:solidFill>
                <a:schemeClr val="dk1"/>
              </a:solidFill>
            </a:endParaRPr>
          </a:p>
          <a:p>
            <a:pPr indent="457200" lvl="0" marL="0" rtl="0" algn="l">
              <a:spcBef>
                <a:spcPts val="1200"/>
              </a:spcBef>
              <a:spcAft>
                <a:spcPts val="0"/>
              </a:spcAft>
              <a:buClr>
                <a:schemeClr val="dk1"/>
              </a:buClr>
              <a:buSzPts val="1100"/>
              <a:buFont typeface="Arial"/>
              <a:buNone/>
            </a:pPr>
            <a:r>
              <a:rPr b="1" lang="en">
                <a:solidFill>
                  <a:schemeClr val="dk1"/>
                </a:solidFill>
                <a:latin typeface="Courier New"/>
                <a:ea typeface="Courier New"/>
                <a:cs typeface="Courier New"/>
                <a:sym typeface="Courier New"/>
              </a:rPr>
              <a:t>$ sudo apt install libimage-exiftool-perl</a:t>
            </a:r>
            <a:endParaRPr b="1">
              <a:solidFill>
                <a:schemeClr val="dk1"/>
              </a:solidFill>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b="1" lang="en">
                <a:solidFill>
                  <a:schemeClr val="dk1"/>
                </a:solidFill>
                <a:latin typeface="Courier New"/>
                <a:ea typeface="Courier New"/>
                <a:cs typeface="Courier New"/>
                <a:sym typeface="Courier New"/>
              </a:rPr>
              <a:t>	$ exiftool &lt;filename&gt;</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xmllint</a:t>
            </a:r>
            <a:endParaRPr>
              <a:solidFill>
                <a:schemeClr val="dk1"/>
              </a:solidFill>
            </a:endParaRPr>
          </a:p>
          <a:p>
            <a:pPr indent="0" lvl="0" marL="0" rtl="0" algn="l">
              <a:spcBef>
                <a:spcPts val="1200"/>
              </a:spcBef>
              <a:spcAft>
                <a:spcPts val="0"/>
              </a:spcAft>
              <a:buClr>
                <a:schemeClr val="dk1"/>
              </a:buClr>
              <a:buSzPts val="1100"/>
              <a:buFont typeface="Arial"/>
              <a:buNone/>
            </a:pPr>
            <a:r>
              <a:rPr b="1" lang="en">
                <a:solidFill>
                  <a:schemeClr val="dk1"/>
                </a:solidFill>
              </a:rPr>
              <a:t>	</a:t>
            </a:r>
            <a:r>
              <a:rPr b="1" lang="en">
                <a:solidFill>
                  <a:schemeClr val="dk1"/>
                </a:solidFill>
                <a:latin typeface="Courier New"/>
                <a:ea typeface="Courier New"/>
                <a:cs typeface="Courier New"/>
                <a:sym typeface="Courier New"/>
              </a:rPr>
              <a:t>$ sudo apt install libxml2-utils</a:t>
            </a:r>
            <a:endParaRPr b="1">
              <a:solidFill>
                <a:schemeClr val="dk1"/>
              </a:solidFill>
              <a:latin typeface="Courier New"/>
              <a:ea typeface="Courier New"/>
              <a:cs typeface="Courier New"/>
              <a:sym typeface="Courier New"/>
            </a:endParaRPr>
          </a:p>
          <a:p>
            <a:pPr indent="0" lvl="0" marL="0" rtl="0" algn="l">
              <a:spcBef>
                <a:spcPts val="1200"/>
              </a:spcBef>
              <a:spcAft>
                <a:spcPts val="1200"/>
              </a:spcAft>
              <a:buClr>
                <a:schemeClr val="dk1"/>
              </a:buClr>
              <a:buSzPts val="1100"/>
              <a:buFont typeface="Arial"/>
              <a:buNone/>
            </a:pPr>
            <a:r>
              <a:rPr b="1" lang="en">
                <a:solidFill>
                  <a:schemeClr val="dk1"/>
                </a:solidFill>
                <a:latin typeface="Courier New"/>
                <a:ea typeface="Courier New"/>
                <a:cs typeface="Courier New"/>
                <a:sym typeface="Courier New"/>
              </a:rPr>
              <a:t>	$ xmllint --format &lt;filename&gt;</a:t>
            </a:r>
            <a:endParaRPr b="1">
              <a:solidFill>
                <a:schemeClr val="dk1"/>
              </a:solidFill>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Tools</a:t>
            </a:r>
            <a:endParaRPr b="1"/>
          </a:p>
        </p:txBody>
      </p:sp>
      <p:sp>
        <p:nvSpPr>
          <p:cNvPr id="299" name="Google Shape;299;p49"/>
          <p:cNvSpPr txBox="1"/>
          <p:nvPr>
            <p:ph idx="1" type="body"/>
          </p:nvPr>
        </p:nvSpPr>
        <p:spPr>
          <a:xfrm>
            <a:off x="311700" y="1152475"/>
            <a:ext cx="3192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stat</a:t>
            </a:r>
            <a:endParaRPr>
              <a:solidFill>
                <a:schemeClr val="dk1"/>
              </a:solidFill>
            </a:endParaRPr>
          </a:p>
          <a:p>
            <a:pPr indent="0" lvl="0" marL="0" rtl="0" algn="l">
              <a:spcBef>
                <a:spcPts val="1200"/>
              </a:spcBef>
              <a:spcAft>
                <a:spcPts val="1200"/>
              </a:spcAft>
              <a:buNone/>
            </a:pPr>
            <a:r>
              <a:rPr b="1" lang="en">
                <a:solidFill>
                  <a:schemeClr val="dk1"/>
                </a:solidFill>
                <a:latin typeface="Courier New"/>
                <a:ea typeface="Courier New"/>
                <a:cs typeface="Courier New"/>
                <a:sym typeface="Courier New"/>
              </a:rPr>
              <a:t>	$ stat &lt;filename&gt;</a:t>
            </a:r>
            <a:endParaRPr>
              <a:solidFill>
                <a:schemeClr val="dk1"/>
              </a:solidFill>
            </a:endParaRPr>
          </a:p>
        </p:txBody>
      </p:sp>
      <p:pic>
        <p:nvPicPr>
          <p:cNvPr id="300" name="Google Shape;300;p49"/>
          <p:cNvPicPr preferRelativeResize="0"/>
          <p:nvPr/>
        </p:nvPicPr>
        <p:blipFill>
          <a:blip r:embed="rId3">
            <a:alphaModFix/>
          </a:blip>
          <a:stretch>
            <a:fillRect/>
          </a:stretch>
        </p:blipFill>
        <p:spPr>
          <a:xfrm>
            <a:off x="0" y="2733307"/>
            <a:ext cx="9144002" cy="230503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Tools</a:t>
            </a:r>
            <a:endParaRPr/>
          </a:p>
        </p:txBody>
      </p:sp>
      <p:sp>
        <p:nvSpPr>
          <p:cNvPr id="306" name="Google Shape;306;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file</a:t>
            </a:r>
            <a:endParaRPr>
              <a:solidFill>
                <a:schemeClr val="dk1"/>
              </a:solidFill>
            </a:endParaRPr>
          </a:p>
          <a:p>
            <a:pPr indent="0" lvl="0" marL="0" rtl="0" algn="l">
              <a:spcBef>
                <a:spcPts val="1200"/>
              </a:spcBef>
              <a:spcAft>
                <a:spcPts val="1200"/>
              </a:spcAft>
              <a:buNone/>
            </a:pPr>
            <a:r>
              <a:rPr b="1" lang="en">
                <a:solidFill>
                  <a:schemeClr val="dk1"/>
                </a:solidFill>
                <a:latin typeface="Courier New"/>
                <a:ea typeface="Courier New"/>
                <a:cs typeface="Courier New"/>
                <a:sym typeface="Courier New"/>
              </a:rPr>
              <a:t>	$ file &lt;filename&gt;</a:t>
            </a:r>
            <a:endParaRPr b="1">
              <a:solidFill>
                <a:schemeClr val="dk1"/>
              </a:solidFill>
              <a:latin typeface="Courier New"/>
              <a:ea typeface="Courier New"/>
              <a:cs typeface="Courier New"/>
              <a:sym typeface="Courier New"/>
            </a:endParaRPr>
          </a:p>
        </p:txBody>
      </p:sp>
      <p:pic>
        <p:nvPicPr>
          <p:cNvPr id="307" name="Google Shape;307;p50"/>
          <p:cNvPicPr preferRelativeResize="0"/>
          <p:nvPr/>
        </p:nvPicPr>
        <p:blipFill>
          <a:blip r:embed="rId3">
            <a:alphaModFix/>
          </a:blip>
          <a:stretch>
            <a:fillRect/>
          </a:stretch>
        </p:blipFill>
        <p:spPr>
          <a:xfrm>
            <a:off x="0" y="2739156"/>
            <a:ext cx="9144001" cy="104518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Tools</a:t>
            </a:r>
            <a:endParaRPr b="1"/>
          </a:p>
        </p:txBody>
      </p:sp>
      <p:sp>
        <p:nvSpPr>
          <p:cNvPr id="313" name="Google Shape;313;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find</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grep</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Regular expressions</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Travis Noyes</a:t>
            </a:r>
            <a:endParaRPr b="1"/>
          </a:p>
          <a:p>
            <a:pPr indent="0" lvl="0" marL="0" rtl="0" algn="l">
              <a:spcBef>
                <a:spcPts val="0"/>
              </a:spcBef>
              <a:spcAft>
                <a:spcPts val="0"/>
              </a:spcAft>
              <a:buNone/>
            </a:pPr>
            <a:r>
              <a:t/>
            </a:r>
            <a:endParaRPr b="1"/>
          </a:p>
        </p:txBody>
      </p:sp>
      <p:sp>
        <p:nvSpPr>
          <p:cNvPr id="80" name="Google Shape;80;p16"/>
          <p:cNvSpPr txBox="1"/>
          <p:nvPr>
            <p:ph idx="1" type="body"/>
          </p:nvPr>
        </p:nvSpPr>
        <p:spPr>
          <a:xfrm>
            <a:off x="3385975" y="1612688"/>
            <a:ext cx="4772700" cy="26406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
                <a:solidFill>
                  <a:schemeClr val="dk1"/>
                </a:solidFill>
              </a:rPr>
              <a:t>Grad student, Computer Science / Security</a:t>
            </a:r>
            <a:endParaRPr>
              <a:solidFill>
                <a:schemeClr val="dk1"/>
              </a:solidFill>
            </a:endParaRPr>
          </a:p>
          <a:p>
            <a:pPr indent="0" lvl="0" marL="0" rtl="0" algn="l">
              <a:lnSpc>
                <a:spcPct val="200000"/>
              </a:lnSpc>
              <a:spcBef>
                <a:spcPts val="1200"/>
              </a:spcBef>
              <a:spcAft>
                <a:spcPts val="0"/>
              </a:spcAft>
              <a:buNone/>
            </a:pPr>
            <a:r>
              <a:rPr lang="en">
                <a:solidFill>
                  <a:schemeClr val="dk1"/>
                </a:solidFill>
              </a:rPr>
              <a:t>Cybersecurity club president</a:t>
            </a:r>
            <a:endParaRPr>
              <a:solidFill>
                <a:schemeClr val="dk1"/>
              </a:solidFill>
            </a:endParaRPr>
          </a:p>
          <a:p>
            <a:pPr indent="0" lvl="0" marL="0" rtl="0" algn="l">
              <a:lnSpc>
                <a:spcPct val="200000"/>
              </a:lnSpc>
              <a:spcBef>
                <a:spcPts val="1200"/>
              </a:spcBef>
              <a:spcAft>
                <a:spcPts val="0"/>
              </a:spcAft>
              <a:buNone/>
            </a:pPr>
            <a:r>
              <a:rPr lang="en">
                <a:solidFill>
                  <a:schemeClr val="dk1"/>
                </a:solidFill>
              </a:rPr>
              <a:t>Infosec team intern for PSU</a:t>
            </a:r>
            <a:endParaRPr>
              <a:solidFill>
                <a:schemeClr val="dk1"/>
              </a:solidFill>
            </a:endParaRPr>
          </a:p>
          <a:p>
            <a:pPr indent="0" lvl="0" marL="0" rtl="0" algn="l">
              <a:lnSpc>
                <a:spcPct val="200000"/>
              </a:lnSpc>
              <a:spcBef>
                <a:spcPts val="1200"/>
              </a:spcBef>
              <a:spcAft>
                <a:spcPts val="1200"/>
              </a:spcAft>
              <a:buNone/>
            </a:pPr>
            <a:r>
              <a:rPr lang="en">
                <a:solidFill>
                  <a:schemeClr val="dk1"/>
                </a:solidFill>
              </a:rPr>
              <a:t>Lifelong learner or something</a:t>
            </a:r>
            <a:endParaRPr>
              <a:solidFill>
                <a:schemeClr val="dk1"/>
              </a:solidFill>
            </a:endParaRPr>
          </a:p>
        </p:txBody>
      </p:sp>
      <p:pic>
        <p:nvPicPr>
          <p:cNvPr id="81" name="Google Shape;81;p16"/>
          <p:cNvPicPr preferRelativeResize="0"/>
          <p:nvPr/>
        </p:nvPicPr>
        <p:blipFill rotWithShape="1">
          <a:blip r:embed="rId3">
            <a:alphaModFix/>
          </a:blip>
          <a:srcRect b="0" l="10075" r="9512" t="0"/>
          <a:stretch/>
        </p:blipFill>
        <p:spPr>
          <a:xfrm>
            <a:off x="377400" y="1612688"/>
            <a:ext cx="2831226" cy="26407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Tools</a:t>
            </a:r>
            <a:endParaRPr b="1"/>
          </a:p>
        </p:txBody>
      </p:sp>
      <p:sp>
        <p:nvSpPr>
          <p:cNvPr id="319" name="Google Shape;319;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Sleuthkit </a:t>
            </a:r>
            <a:endParaRPr>
              <a:solidFill>
                <a:schemeClr val="dk1"/>
              </a:solidFill>
            </a:endParaRPr>
          </a:p>
          <a:p>
            <a:pPr indent="0" lvl="0" marL="0" rtl="0" algn="l">
              <a:spcBef>
                <a:spcPts val="1200"/>
              </a:spcBef>
              <a:spcAft>
                <a:spcPts val="0"/>
              </a:spcAft>
              <a:buNone/>
            </a:pPr>
            <a:r>
              <a:rPr b="1" lang="en">
                <a:solidFill>
                  <a:schemeClr val="dk1"/>
                </a:solidFill>
                <a:latin typeface="Courier New"/>
                <a:ea typeface="Courier New"/>
                <a:cs typeface="Courier New"/>
                <a:sym typeface="Courier New"/>
              </a:rPr>
              <a:t>	$ sudo apt-get install sleuthkit</a:t>
            </a:r>
            <a:endParaRPr b="1">
              <a:solidFill>
                <a:schemeClr val="dk1"/>
              </a:solidFill>
              <a:latin typeface="Courier New"/>
              <a:ea typeface="Courier New"/>
              <a:cs typeface="Courier New"/>
              <a:sym typeface="Courier New"/>
            </a:endParaRPr>
          </a:p>
          <a:p>
            <a:pPr indent="0" lvl="0" marL="0" rtl="0" algn="l">
              <a:spcBef>
                <a:spcPts val="1200"/>
              </a:spcBef>
              <a:spcAft>
                <a:spcPts val="0"/>
              </a:spcAft>
              <a:buNone/>
            </a:pPr>
            <a:r>
              <a:rPr lang="en">
                <a:solidFill>
                  <a:schemeClr val="dk1"/>
                </a:solidFill>
              </a:rPr>
              <a:t>Collection of tools to extract files from a variety of file types (different forms of storage)</a:t>
            </a:r>
            <a:endParaRPr>
              <a:solidFill>
                <a:schemeClr val="dk1"/>
              </a:solidFill>
            </a:endParaRPr>
          </a:p>
          <a:p>
            <a:pPr indent="0" lvl="0" marL="0" rtl="0" algn="l">
              <a:spcBef>
                <a:spcPts val="1200"/>
              </a:spcBef>
              <a:spcAft>
                <a:spcPts val="0"/>
              </a:spcAft>
              <a:buNone/>
            </a:pPr>
            <a:r>
              <a:rPr lang="en">
                <a:solidFill>
                  <a:schemeClr val="dk1"/>
                </a:solidFill>
              </a:rPr>
              <a:t>fls		Lists both unallocated and allocated files of a file system</a:t>
            </a:r>
            <a:endParaRPr>
              <a:solidFill>
                <a:schemeClr val="dk1"/>
              </a:solidFill>
            </a:endParaRPr>
          </a:p>
          <a:p>
            <a:pPr indent="0" lvl="0" marL="0" rtl="0" algn="l">
              <a:spcBef>
                <a:spcPts val="1200"/>
              </a:spcBef>
              <a:spcAft>
                <a:spcPts val="0"/>
              </a:spcAft>
              <a:buNone/>
            </a:pPr>
            <a:r>
              <a:rPr lang="en">
                <a:solidFill>
                  <a:schemeClr val="dk1"/>
                </a:solidFill>
              </a:rPr>
              <a:t>icat		Copies image file with specified inode to standard output</a:t>
            </a:r>
            <a:endParaRPr>
              <a:solidFill>
                <a:schemeClr val="dk1"/>
              </a:solidFill>
            </a:endParaRPr>
          </a:p>
          <a:p>
            <a:pPr indent="0" lvl="0" marL="0" rtl="0" algn="l">
              <a:spcBef>
                <a:spcPts val="1200"/>
              </a:spcBef>
              <a:spcAft>
                <a:spcPts val="0"/>
              </a:spcAft>
              <a:buNone/>
            </a:pPr>
            <a:r>
              <a:rPr lang="en">
                <a:solidFill>
                  <a:schemeClr val="dk1"/>
                </a:solidFill>
              </a:rPr>
              <a:t>Mmls 	Lists where partitions begin and end</a:t>
            </a:r>
            <a:endParaRPr>
              <a:solidFill>
                <a:schemeClr val="dk1"/>
              </a:solidFill>
            </a:endParaRPr>
          </a:p>
          <a:p>
            <a:pPr indent="-342900" lvl="0" marL="1371600" rtl="0" algn="l">
              <a:spcBef>
                <a:spcPts val="1200"/>
              </a:spcBef>
              <a:spcAft>
                <a:spcPts val="0"/>
              </a:spcAft>
              <a:buClr>
                <a:schemeClr val="dk1"/>
              </a:buClr>
              <a:buSzPts val="1800"/>
              <a:buChar char="-"/>
            </a:pPr>
            <a:r>
              <a:rPr lang="en">
                <a:solidFill>
                  <a:schemeClr val="dk1"/>
                </a:solidFill>
              </a:rPr>
              <a:t>Often used in combination with dd</a:t>
            </a:r>
            <a:endParaRPr>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Fancy Tools</a:t>
            </a:r>
            <a:endParaRPr b="1"/>
          </a:p>
        </p:txBody>
      </p:sp>
      <p:sp>
        <p:nvSpPr>
          <p:cNvPr id="325" name="Google Shape;325;p53"/>
          <p:cNvSpPr txBox="1"/>
          <p:nvPr>
            <p:ph idx="1" type="body"/>
          </p:nvPr>
        </p:nvSpPr>
        <p:spPr>
          <a:xfrm>
            <a:off x="311700" y="1152475"/>
            <a:ext cx="435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Autopsy</a:t>
            </a:r>
            <a:endParaRPr>
              <a:solidFill>
                <a:schemeClr val="dk1"/>
              </a:solidFill>
            </a:endParaRPr>
          </a:p>
          <a:p>
            <a:pPr indent="-342900" lvl="0" marL="457200" rtl="0" algn="l">
              <a:lnSpc>
                <a:spcPct val="150000"/>
              </a:lnSpc>
              <a:spcBef>
                <a:spcPts val="1200"/>
              </a:spcBef>
              <a:spcAft>
                <a:spcPts val="0"/>
              </a:spcAft>
              <a:buClr>
                <a:schemeClr val="dk1"/>
              </a:buClr>
              <a:buSzPts val="1800"/>
              <a:buChar char="-"/>
            </a:pPr>
            <a:r>
              <a:rPr lang="en">
                <a:solidFill>
                  <a:schemeClr val="dk1"/>
                </a:solidFill>
              </a:rPr>
              <a:t>Industry standard</a:t>
            </a:r>
            <a:endParaRPr>
              <a:solidFill>
                <a:schemeClr val="dk1"/>
              </a:solidFill>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rPr>
              <a:t>O</a:t>
            </a:r>
            <a:r>
              <a:rPr lang="en">
                <a:solidFill>
                  <a:schemeClr val="dk1"/>
                </a:solidFill>
              </a:rPr>
              <a:t>pen source, v</a:t>
            </a:r>
            <a:r>
              <a:rPr lang="en">
                <a:solidFill>
                  <a:schemeClr val="dk1"/>
                </a:solidFill>
              </a:rPr>
              <a:t>ery extensible</a:t>
            </a:r>
            <a:endParaRPr>
              <a:solidFill>
                <a:schemeClr val="dk1"/>
              </a:solidFill>
            </a:endParaRPr>
          </a:p>
          <a:p>
            <a:pPr indent="-342900" lvl="0" marL="457200" rtl="0" algn="l">
              <a:lnSpc>
                <a:spcPct val="100000"/>
              </a:lnSpc>
              <a:spcBef>
                <a:spcPts val="1000"/>
              </a:spcBef>
              <a:spcAft>
                <a:spcPts val="0"/>
              </a:spcAft>
              <a:buClr>
                <a:schemeClr val="dk1"/>
              </a:buClr>
              <a:buSzPts val="1800"/>
              <a:buChar char="-"/>
            </a:pPr>
            <a:r>
              <a:rPr lang="en">
                <a:solidFill>
                  <a:schemeClr val="dk1"/>
                </a:solidFill>
              </a:rPr>
              <a:t>Provides a graphical interface for tools like sleuthkit</a:t>
            </a:r>
            <a:endParaRPr>
              <a:solidFill>
                <a:schemeClr val="dk1"/>
              </a:solidFill>
            </a:endParaRPr>
          </a:p>
          <a:p>
            <a:pPr indent="0" lvl="0" marL="0" rtl="0" algn="l">
              <a:spcBef>
                <a:spcPts val="1000"/>
              </a:spcBef>
              <a:spcAft>
                <a:spcPts val="1200"/>
              </a:spcAft>
              <a:buNone/>
            </a:pPr>
            <a:r>
              <a:t/>
            </a:r>
            <a:endParaRPr>
              <a:solidFill>
                <a:schemeClr val="dk1"/>
              </a:solidFill>
            </a:endParaRPr>
          </a:p>
        </p:txBody>
      </p:sp>
      <p:pic>
        <p:nvPicPr>
          <p:cNvPr id="326" name="Google Shape;326;p53"/>
          <p:cNvPicPr preferRelativeResize="0"/>
          <p:nvPr/>
        </p:nvPicPr>
        <p:blipFill rotWithShape="1">
          <a:blip r:embed="rId3">
            <a:alphaModFix/>
          </a:blip>
          <a:srcRect b="5365" l="0" r="5846" t="0"/>
          <a:stretch/>
        </p:blipFill>
        <p:spPr>
          <a:xfrm>
            <a:off x="5210550" y="1152475"/>
            <a:ext cx="2796826" cy="2822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0" name="Shape 330"/>
        <p:cNvGrpSpPr/>
        <p:nvPr/>
      </p:nvGrpSpPr>
      <p:grpSpPr>
        <a:xfrm>
          <a:off x="0" y="0"/>
          <a:ext cx="0" cy="0"/>
          <a:chOff x="0" y="0"/>
          <a:chExt cx="0" cy="0"/>
        </a:xfrm>
      </p:grpSpPr>
      <p:sp>
        <p:nvSpPr>
          <p:cNvPr id="331" name="Google Shape;331;p54"/>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File Carving Demo</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Connect USB device to Ubuntu VM</a:t>
            </a:r>
            <a:endParaRPr b="1"/>
          </a:p>
        </p:txBody>
      </p:sp>
      <p:sp>
        <p:nvSpPr>
          <p:cNvPr id="337" name="Google Shape;337;p55"/>
          <p:cNvSpPr txBox="1"/>
          <p:nvPr>
            <p:ph idx="1" type="body"/>
          </p:nvPr>
        </p:nvSpPr>
        <p:spPr>
          <a:xfrm>
            <a:off x="311700" y="1152475"/>
            <a:ext cx="6240000" cy="243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Plug in the device to an open USB port</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Open Terminal and look for the device name</a:t>
            </a:r>
            <a:endParaRPr>
              <a:solidFill>
                <a:schemeClr val="dk1"/>
              </a:solidFill>
            </a:endParaRPr>
          </a:p>
          <a:p>
            <a:pPr indent="0" lvl="0" marL="0" rtl="0" algn="l">
              <a:spcBef>
                <a:spcPts val="1200"/>
              </a:spcBef>
              <a:spcAft>
                <a:spcPts val="1200"/>
              </a:spcAft>
              <a:buNone/>
            </a:pPr>
            <a:r>
              <a:rPr b="1" lang="en">
                <a:solidFill>
                  <a:schemeClr val="dk1"/>
                </a:solidFill>
                <a:latin typeface="Courier New"/>
                <a:ea typeface="Courier New"/>
                <a:cs typeface="Courier New"/>
                <a:sym typeface="Courier New"/>
              </a:rPr>
              <a:t>	$ sudo </a:t>
            </a:r>
            <a:r>
              <a:rPr b="1" lang="en">
                <a:solidFill>
                  <a:schemeClr val="dk1"/>
                </a:solidFill>
                <a:latin typeface="Courier New"/>
                <a:ea typeface="Courier New"/>
                <a:cs typeface="Courier New"/>
                <a:sym typeface="Courier New"/>
              </a:rPr>
              <a:t>dmesg    </a:t>
            </a:r>
            <a:r>
              <a:rPr lang="en">
                <a:solidFill>
                  <a:schemeClr val="dk1"/>
                </a:solidFill>
              </a:rPr>
              <a:t>or</a:t>
            </a:r>
            <a:r>
              <a:rPr b="1" lang="en">
                <a:solidFill>
                  <a:schemeClr val="dk1"/>
                </a:solidFill>
                <a:latin typeface="Courier New"/>
                <a:ea typeface="Courier New"/>
                <a:cs typeface="Courier New"/>
                <a:sym typeface="Courier New"/>
              </a:rPr>
              <a:t>    $ sudo fdisk -l</a:t>
            </a:r>
            <a:endParaRPr b="1">
              <a:solidFill>
                <a:schemeClr val="dk1"/>
              </a:solidFill>
              <a:latin typeface="Courier New"/>
              <a:ea typeface="Courier New"/>
              <a:cs typeface="Courier New"/>
              <a:sym typeface="Courier New"/>
            </a:endParaRPr>
          </a:p>
        </p:txBody>
      </p:sp>
      <p:pic>
        <p:nvPicPr>
          <p:cNvPr id="338" name="Google Shape;338;p55"/>
          <p:cNvPicPr preferRelativeResize="0"/>
          <p:nvPr/>
        </p:nvPicPr>
        <p:blipFill rotWithShape="1">
          <a:blip r:embed="rId3">
            <a:alphaModFix/>
          </a:blip>
          <a:srcRect b="0" l="4286" r="7701" t="0"/>
          <a:stretch/>
        </p:blipFill>
        <p:spPr>
          <a:xfrm>
            <a:off x="6799800" y="1161300"/>
            <a:ext cx="1751975" cy="2324100"/>
          </a:xfrm>
          <a:prstGeom prst="rect">
            <a:avLst/>
          </a:prstGeom>
          <a:noFill/>
          <a:ln cap="flat" cmpd="sng" w="9525">
            <a:solidFill>
              <a:schemeClr val="dk2"/>
            </a:solidFill>
            <a:prstDash val="solid"/>
            <a:round/>
            <a:headEnd len="sm" w="sm" type="none"/>
            <a:tailEnd len="sm" w="sm" type="none"/>
          </a:ln>
        </p:spPr>
      </p:pic>
      <p:pic>
        <p:nvPicPr>
          <p:cNvPr id="339" name="Google Shape;339;p55"/>
          <p:cNvPicPr preferRelativeResize="0"/>
          <p:nvPr/>
        </p:nvPicPr>
        <p:blipFill rotWithShape="1">
          <a:blip r:embed="rId4">
            <a:alphaModFix/>
          </a:blip>
          <a:srcRect b="0" l="0" r="9950" t="0"/>
          <a:stretch/>
        </p:blipFill>
        <p:spPr>
          <a:xfrm>
            <a:off x="592238" y="3628975"/>
            <a:ext cx="7959526" cy="1314925"/>
          </a:xfrm>
          <a:prstGeom prst="rect">
            <a:avLst/>
          </a:prstGeom>
          <a:noFill/>
          <a:ln>
            <a:noFill/>
          </a:ln>
        </p:spPr>
      </p:pic>
      <p:sp>
        <p:nvSpPr>
          <p:cNvPr id="340" name="Google Shape;340;p55"/>
          <p:cNvSpPr/>
          <p:nvPr/>
        </p:nvSpPr>
        <p:spPr>
          <a:xfrm>
            <a:off x="1599900" y="4363375"/>
            <a:ext cx="1084200" cy="383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Creating a disk image</a:t>
            </a:r>
            <a:endParaRPr b="1"/>
          </a:p>
        </p:txBody>
      </p:sp>
      <p:sp>
        <p:nvSpPr>
          <p:cNvPr id="346" name="Google Shape;346;p56"/>
          <p:cNvSpPr txBox="1"/>
          <p:nvPr>
            <p:ph idx="1" type="body"/>
          </p:nvPr>
        </p:nvSpPr>
        <p:spPr>
          <a:xfrm>
            <a:off x="311700" y="1017725"/>
            <a:ext cx="8520600" cy="1343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solidFill>
                  <a:schemeClr val="dk1"/>
                </a:solidFill>
              </a:rPr>
              <a:t>Use</a:t>
            </a:r>
            <a:r>
              <a:rPr lang="en">
                <a:solidFill>
                  <a:schemeClr val="dk1"/>
                </a:solidFill>
              </a:rPr>
              <a:t> dc3dd to create a forensic copy of the external storage device</a:t>
            </a:r>
            <a:endParaRPr>
              <a:solidFill>
                <a:schemeClr val="dk1"/>
              </a:solidFill>
            </a:endParaRPr>
          </a:p>
          <a:p>
            <a:pPr indent="0" lvl="0" marL="0" rtl="0" algn="l">
              <a:lnSpc>
                <a:spcPct val="150000"/>
              </a:lnSpc>
              <a:spcBef>
                <a:spcPts val="0"/>
              </a:spcBef>
              <a:spcAft>
                <a:spcPts val="0"/>
              </a:spcAft>
              <a:buNone/>
            </a:pPr>
            <a:r>
              <a:rPr b="1" lang="en" sz="1200">
                <a:solidFill>
                  <a:schemeClr val="dk1"/>
                </a:solidFill>
                <a:latin typeface="Courier New"/>
                <a:ea typeface="Courier New"/>
                <a:cs typeface="Courier New"/>
                <a:sym typeface="Courier New"/>
              </a:rPr>
              <a:t>$ sudo dc3dd </a:t>
            </a:r>
            <a:r>
              <a:rPr b="1" lang="en" sz="1200">
                <a:solidFill>
                  <a:schemeClr val="dk1"/>
                </a:solidFill>
                <a:latin typeface="Courier New"/>
                <a:ea typeface="Courier New"/>
                <a:cs typeface="Courier New"/>
                <a:sym typeface="Courier New"/>
              </a:rPr>
              <a:t>if=/dev/sdb1 of=out.dd verb=on hash=sha256 hlog=out.hashlog log=log rec=off</a:t>
            </a:r>
            <a:endParaRPr b="1" sz="1200">
              <a:solidFill>
                <a:schemeClr val="dk1"/>
              </a:solidFill>
              <a:latin typeface="Courier New"/>
              <a:ea typeface="Courier New"/>
              <a:cs typeface="Courier New"/>
              <a:sym typeface="Courier New"/>
            </a:endParaRPr>
          </a:p>
        </p:txBody>
      </p:sp>
      <p:pic>
        <p:nvPicPr>
          <p:cNvPr id="347" name="Google Shape;347;p56"/>
          <p:cNvPicPr preferRelativeResize="0"/>
          <p:nvPr/>
        </p:nvPicPr>
        <p:blipFill>
          <a:blip r:embed="rId3">
            <a:alphaModFix/>
          </a:blip>
          <a:stretch>
            <a:fillRect/>
          </a:stretch>
        </p:blipFill>
        <p:spPr>
          <a:xfrm>
            <a:off x="0" y="1878931"/>
            <a:ext cx="9144000" cy="316706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Mount the Image</a:t>
            </a:r>
            <a:endParaRPr b="1"/>
          </a:p>
        </p:txBody>
      </p:sp>
      <p:sp>
        <p:nvSpPr>
          <p:cNvPr id="353" name="Google Shape;353;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a:solidFill>
                  <a:schemeClr val="dk1"/>
                </a:solidFill>
                <a:latin typeface="Courier New"/>
                <a:ea typeface="Courier New"/>
                <a:cs typeface="Courier New"/>
                <a:sym typeface="Courier New"/>
              </a:rPr>
              <a:t>$ mkdir ~/out</a:t>
            </a:r>
            <a:endParaRPr b="1">
              <a:solidFill>
                <a:schemeClr val="dk1"/>
              </a:solidFill>
              <a:latin typeface="Courier New"/>
              <a:ea typeface="Courier New"/>
              <a:cs typeface="Courier New"/>
              <a:sym typeface="Courier New"/>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b="1" lang="en">
                <a:solidFill>
                  <a:schemeClr val="dk1"/>
                </a:solidFill>
                <a:latin typeface="Courier New"/>
                <a:ea typeface="Courier New"/>
                <a:cs typeface="Courier New"/>
                <a:sym typeface="Courier New"/>
              </a:rPr>
              <a:t>$ sudo mount -o loop,ro,noexec out.dd ~/out</a:t>
            </a:r>
            <a:endParaRPr b="1">
              <a:solidFill>
                <a:schemeClr val="dk1"/>
              </a:solidFill>
              <a:latin typeface="Courier New"/>
              <a:ea typeface="Courier New"/>
              <a:cs typeface="Courier New"/>
              <a:sym typeface="Courier New"/>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What do the flags mean?</a:t>
            </a:r>
            <a:endParaRPr>
              <a:solidFill>
                <a:schemeClr val="dk1"/>
              </a:solidFill>
            </a:endParaRPr>
          </a:p>
          <a:p>
            <a:pPr indent="0" lvl="0" marL="0" rtl="0" algn="l">
              <a:spcBef>
                <a:spcPts val="1200"/>
              </a:spcBef>
              <a:spcAft>
                <a:spcPts val="0"/>
              </a:spcAft>
              <a:buNone/>
            </a:pPr>
            <a:r>
              <a:rPr lang="en">
                <a:solidFill>
                  <a:schemeClr val="dk1"/>
                </a:solidFill>
              </a:rPr>
              <a:t>	-o	(</a:t>
            </a:r>
            <a:r>
              <a:rPr lang="en">
                <a:solidFill>
                  <a:schemeClr val="dk1"/>
                </a:solidFill>
              </a:rPr>
              <a:t>options)</a:t>
            </a:r>
            <a:endParaRPr>
              <a:solidFill>
                <a:schemeClr val="dk1"/>
              </a:solidFill>
            </a:endParaRPr>
          </a:p>
          <a:p>
            <a:pPr indent="457200" lvl="0" marL="457200" rtl="0" algn="l">
              <a:spcBef>
                <a:spcPts val="1200"/>
              </a:spcBef>
              <a:spcAft>
                <a:spcPts val="0"/>
              </a:spcAft>
              <a:buClr>
                <a:schemeClr val="dk1"/>
              </a:buClr>
              <a:buSzPct val="61111"/>
              <a:buFont typeface="Arial"/>
              <a:buNone/>
            </a:pPr>
            <a:r>
              <a:rPr i="1" lang="en">
                <a:solidFill>
                  <a:schemeClr val="dk1"/>
                </a:solidFill>
              </a:rPr>
              <a:t>loop</a:t>
            </a:r>
            <a:r>
              <a:rPr lang="en">
                <a:solidFill>
                  <a:schemeClr val="dk1"/>
                </a:solidFill>
              </a:rPr>
              <a:t>		mount using an unused unspecified loop device</a:t>
            </a:r>
            <a:endParaRPr>
              <a:solidFill>
                <a:schemeClr val="dk1"/>
              </a:solidFill>
            </a:endParaRPr>
          </a:p>
          <a:p>
            <a:pPr indent="457200" lvl="0" marL="457200" rtl="0" algn="l">
              <a:spcBef>
                <a:spcPts val="1200"/>
              </a:spcBef>
              <a:spcAft>
                <a:spcPts val="0"/>
              </a:spcAft>
              <a:buClr>
                <a:schemeClr val="dk1"/>
              </a:buClr>
              <a:buSzPct val="61111"/>
              <a:buFont typeface="Arial"/>
              <a:buNone/>
            </a:pPr>
            <a:r>
              <a:rPr i="1" lang="en">
                <a:solidFill>
                  <a:schemeClr val="dk1"/>
                </a:solidFill>
              </a:rPr>
              <a:t>ro</a:t>
            </a:r>
            <a:r>
              <a:rPr lang="en">
                <a:solidFill>
                  <a:schemeClr val="dk1"/>
                </a:solidFill>
              </a:rPr>
              <a:t>		mount the filesystem as read only</a:t>
            </a:r>
            <a:endParaRPr>
              <a:solidFill>
                <a:schemeClr val="dk1"/>
              </a:solidFill>
            </a:endParaRPr>
          </a:p>
          <a:p>
            <a:pPr indent="457200" lvl="0" marL="457200" rtl="0" algn="l">
              <a:spcBef>
                <a:spcPts val="1200"/>
              </a:spcBef>
              <a:spcAft>
                <a:spcPts val="1200"/>
              </a:spcAft>
              <a:buClr>
                <a:schemeClr val="dk1"/>
              </a:buClr>
              <a:buSzPct val="61111"/>
              <a:buFont typeface="Arial"/>
              <a:buNone/>
            </a:pPr>
            <a:r>
              <a:rPr i="1" lang="en">
                <a:solidFill>
                  <a:schemeClr val="dk1"/>
                </a:solidFill>
              </a:rPr>
              <a:t>noexec</a:t>
            </a:r>
            <a:r>
              <a:rPr lang="en">
                <a:solidFill>
                  <a:schemeClr val="dk1"/>
                </a:solidFill>
              </a:rPr>
              <a:t>	disables execution of binaries on the mounted filesystem</a:t>
            </a:r>
            <a:endParaRPr>
              <a:solidFill>
                <a:schemeClr val="dk1"/>
              </a:solidFill>
            </a:endParaRPr>
          </a:p>
        </p:txBody>
      </p:sp>
      <p:pic>
        <p:nvPicPr>
          <p:cNvPr id="354" name="Google Shape;354;p57"/>
          <p:cNvPicPr preferRelativeResize="0"/>
          <p:nvPr/>
        </p:nvPicPr>
        <p:blipFill rotWithShape="1">
          <a:blip r:embed="rId3">
            <a:alphaModFix/>
          </a:blip>
          <a:srcRect b="0" l="2532" r="8610" t="0"/>
          <a:stretch/>
        </p:blipFill>
        <p:spPr>
          <a:xfrm>
            <a:off x="6816125" y="1152475"/>
            <a:ext cx="1751950" cy="19716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Start Sleuthing</a:t>
            </a:r>
            <a:endParaRPr b="1"/>
          </a:p>
        </p:txBody>
      </p:sp>
      <p:sp>
        <p:nvSpPr>
          <p:cNvPr id="360" name="Google Shape;360;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Use fls (part of sleuthkit) to investigate the image contents, if any exist</a:t>
            </a:r>
            <a:endParaRPr>
              <a:solidFill>
                <a:schemeClr val="dk1"/>
              </a:solidFill>
            </a:endParaRPr>
          </a:p>
          <a:p>
            <a:pPr indent="0" lvl="0" marL="0" rtl="0" algn="l">
              <a:spcBef>
                <a:spcPts val="1200"/>
              </a:spcBef>
              <a:spcAft>
                <a:spcPts val="0"/>
              </a:spcAft>
              <a:buNone/>
            </a:pPr>
            <a:r>
              <a:t/>
            </a:r>
            <a:endParaRPr b="1">
              <a:solidFill>
                <a:schemeClr val="dk1"/>
              </a:solidFill>
              <a:latin typeface="Courier New"/>
              <a:ea typeface="Courier New"/>
              <a:cs typeface="Courier New"/>
              <a:sym typeface="Courier New"/>
            </a:endParaRPr>
          </a:p>
          <a:p>
            <a:pPr indent="0" lvl="0" marL="0" rtl="0" algn="l">
              <a:spcBef>
                <a:spcPts val="1200"/>
              </a:spcBef>
              <a:spcAft>
                <a:spcPts val="0"/>
              </a:spcAft>
              <a:buNone/>
            </a:pPr>
            <a:r>
              <a:rPr b="1" lang="en">
                <a:solidFill>
                  <a:schemeClr val="dk1"/>
                </a:solidFill>
                <a:latin typeface="Courier New"/>
                <a:ea typeface="Courier New"/>
                <a:cs typeface="Courier New"/>
                <a:sym typeface="Courier New"/>
              </a:rPr>
              <a:t>$ fls out.dd</a:t>
            </a:r>
            <a:endParaRPr b="1">
              <a:solidFill>
                <a:schemeClr val="dk1"/>
              </a:solidFill>
              <a:latin typeface="Courier New"/>
              <a:ea typeface="Courier New"/>
              <a:cs typeface="Courier New"/>
              <a:sym typeface="Courier New"/>
            </a:endParaRPr>
          </a:p>
          <a:p>
            <a:pPr indent="0" lvl="0" marL="0" rtl="0" algn="l">
              <a:spcBef>
                <a:spcPts val="1200"/>
              </a:spcBef>
              <a:spcAft>
                <a:spcPts val="1200"/>
              </a:spcAft>
              <a:buNone/>
            </a:pPr>
            <a:r>
              <a:t/>
            </a:r>
            <a:endParaRPr>
              <a:solidFill>
                <a:schemeClr val="dk1"/>
              </a:solidFill>
            </a:endParaRPr>
          </a:p>
        </p:txBody>
      </p:sp>
      <p:pic>
        <p:nvPicPr>
          <p:cNvPr id="361" name="Google Shape;361;p58"/>
          <p:cNvPicPr preferRelativeResize="0"/>
          <p:nvPr/>
        </p:nvPicPr>
        <p:blipFill>
          <a:blip r:embed="rId3">
            <a:alphaModFix/>
          </a:blip>
          <a:stretch>
            <a:fillRect/>
          </a:stretch>
        </p:blipFill>
        <p:spPr>
          <a:xfrm>
            <a:off x="3106925" y="2168575"/>
            <a:ext cx="5229225" cy="2400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Manual File Carving (jpeg)</a:t>
            </a:r>
            <a:endParaRPr b="1"/>
          </a:p>
        </p:txBody>
      </p:sp>
      <p:sp>
        <p:nvSpPr>
          <p:cNvPr id="367" name="Google Shape;367;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JPEG </a:t>
            </a:r>
            <a:r>
              <a:rPr lang="en">
                <a:solidFill>
                  <a:schemeClr val="dk1"/>
                </a:solidFill>
              </a:rPr>
              <a:t>magic numbers</a:t>
            </a:r>
            <a:endParaRPr>
              <a:solidFill>
                <a:schemeClr val="dk1"/>
              </a:solidFill>
            </a:endParaRPr>
          </a:p>
          <a:p>
            <a:pPr indent="457200" lvl="0" marL="0" rtl="0" algn="l">
              <a:spcBef>
                <a:spcPts val="1200"/>
              </a:spcBef>
              <a:spcAft>
                <a:spcPts val="0"/>
              </a:spcAft>
              <a:buNone/>
            </a:pPr>
            <a:r>
              <a:rPr lang="en">
                <a:solidFill>
                  <a:schemeClr val="dk1"/>
                </a:solidFill>
              </a:rPr>
              <a:t>Header</a:t>
            </a:r>
            <a:r>
              <a:rPr lang="en">
                <a:solidFill>
                  <a:schemeClr val="dk1"/>
                </a:solidFill>
                <a:latin typeface="Courier New"/>
                <a:ea typeface="Courier New"/>
                <a:cs typeface="Courier New"/>
                <a:sym typeface="Courier New"/>
              </a:rPr>
              <a:t>	</a:t>
            </a:r>
            <a:r>
              <a:rPr b="1" lang="en">
                <a:solidFill>
                  <a:schemeClr val="dk1"/>
                </a:solidFill>
                <a:latin typeface="Courier New"/>
                <a:ea typeface="Courier New"/>
                <a:cs typeface="Courier New"/>
                <a:sym typeface="Courier New"/>
              </a:rPr>
              <a:t>0xffd8</a:t>
            </a:r>
            <a:endParaRPr b="1">
              <a:solidFill>
                <a:schemeClr val="dk1"/>
              </a:solidFill>
              <a:latin typeface="Courier New"/>
              <a:ea typeface="Courier New"/>
              <a:cs typeface="Courier New"/>
              <a:sym typeface="Courier New"/>
            </a:endParaRPr>
          </a:p>
          <a:p>
            <a:pPr indent="457200" lvl="0" marL="0" rtl="0" algn="l">
              <a:spcBef>
                <a:spcPts val="1200"/>
              </a:spcBef>
              <a:spcAft>
                <a:spcPts val="0"/>
              </a:spcAft>
              <a:buNone/>
            </a:pPr>
            <a:r>
              <a:rPr lang="en">
                <a:solidFill>
                  <a:schemeClr val="dk1"/>
                </a:solidFill>
              </a:rPr>
              <a:t>Footer</a:t>
            </a:r>
            <a:r>
              <a:rPr lang="en">
                <a:solidFill>
                  <a:schemeClr val="dk1"/>
                </a:solidFill>
                <a:latin typeface="Courier New"/>
                <a:ea typeface="Courier New"/>
                <a:cs typeface="Courier New"/>
                <a:sym typeface="Courier New"/>
              </a:rPr>
              <a:t>	</a:t>
            </a:r>
            <a:r>
              <a:rPr b="1" lang="en">
                <a:solidFill>
                  <a:schemeClr val="dk1"/>
                </a:solidFill>
                <a:latin typeface="Courier New"/>
                <a:ea typeface="Courier New"/>
                <a:cs typeface="Courier New"/>
                <a:sym typeface="Courier New"/>
              </a:rPr>
              <a:t>0xffd9</a:t>
            </a:r>
            <a:endParaRPr b="1">
              <a:solidFill>
                <a:schemeClr val="dk1"/>
              </a:solidFill>
              <a:latin typeface="Courier New"/>
              <a:ea typeface="Courier New"/>
              <a:cs typeface="Courier New"/>
              <a:sym typeface="Courier New"/>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Look for any JPEG file headers in the disk image</a:t>
            </a:r>
            <a:endParaRPr>
              <a:solidFill>
                <a:schemeClr val="dk1"/>
              </a:solidFill>
            </a:endParaRPr>
          </a:p>
          <a:p>
            <a:pPr indent="0" lvl="0" marL="0" rtl="0" algn="l">
              <a:spcBef>
                <a:spcPts val="1200"/>
              </a:spcBef>
              <a:spcAft>
                <a:spcPts val="1200"/>
              </a:spcAft>
              <a:buNone/>
            </a:pPr>
            <a:r>
              <a:rPr lang="en">
                <a:solidFill>
                  <a:schemeClr val="dk1"/>
                </a:solidFill>
              </a:rPr>
              <a:t>	</a:t>
            </a:r>
            <a:r>
              <a:rPr b="1" lang="en">
                <a:solidFill>
                  <a:schemeClr val="dk1"/>
                </a:solidFill>
                <a:latin typeface="Courier New"/>
                <a:ea typeface="Courier New"/>
                <a:cs typeface="Courier New"/>
                <a:sym typeface="Courier New"/>
              </a:rPr>
              <a:t>$ xxd out.dd | grep -m 30 “ffd8” </a:t>
            </a:r>
            <a:endParaRPr b="1">
              <a:solidFill>
                <a:schemeClr val="dk1"/>
              </a:solidFill>
              <a:latin typeface="Courier New"/>
              <a:ea typeface="Courier New"/>
              <a:cs typeface="Courier New"/>
              <a:sym typeface="Courier New"/>
            </a:endParaRPr>
          </a:p>
        </p:txBody>
      </p:sp>
      <p:pic>
        <p:nvPicPr>
          <p:cNvPr id="368" name="Google Shape;368;p59"/>
          <p:cNvPicPr preferRelativeResize="0"/>
          <p:nvPr/>
        </p:nvPicPr>
        <p:blipFill rotWithShape="1">
          <a:blip r:embed="rId3">
            <a:alphaModFix/>
          </a:blip>
          <a:srcRect b="22673" l="0" r="0" t="27473"/>
          <a:stretch/>
        </p:blipFill>
        <p:spPr>
          <a:xfrm>
            <a:off x="898900" y="4025350"/>
            <a:ext cx="7561875" cy="4612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Manual File Carving (jpeg)</a:t>
            </a:r>
            <a:endParaRPr b="1"/>
          </a:p>
        </p:txBody>
      </p:sp>
      <p:sp>
        <p:nvSpPr>
          <p:cNvPr id="374" name="Google Shape;374;p60"/>
          <p:cNvSpPr txBox="1"/>
          <p:nvPr>
            <p:ph idx="1" type="body"/>
          </p:nvPr>
        </p:nvSpPr>
        <p:spPr>
          <a:xfrm>
            <a:off x="311700" y="1152475"/>
            <a:ext cx="8520600" cy="51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How to read xxd + grep output</a:t>
            </a:r>
            <a:endParaRPr>
              <a:solidFill>
                <a:schemeClr val="dk1"/>
              </a:solidFill>
            </a:endParaRPr>
          </a:p>
        </p:txBody>
      </p:sp>
      <p:pic>
        <p:nvPicPr>
          <p:cNvPr id="375" name="Google Shape;375;p60"/>
          <p:cNvPicPr preferRelativeResize="0"/>
          <p:nvPr/>
        </p:nvPicPr>
        <p:blipFill rotWithShape="1">
          <a:blip r:embed="rId3">
            <a:alphaModFix/>
          </a:blip>
          <a:srcRect b="36469" l="0" r="0" t="36864"/>
          <a:stretch/>
        </p:blipFill>
        <p:spPr>
          <a:xfrm>
            <a:off x="1537738" y="2844397"/>
            <a:ext cx="5838825" cy="190500"/>
          </a:xfrm>
          <a:prstGeom prst="rect">
            <a:avLst/>
          </a:prstGeom>
          <a:noFill/>
          <a:ln>
            <a:noFill/>
          </a:ln>
        </p:spPr>
      </p:pic>
      <p:sp>
        <p:nvSpPr>
          <p:cNvPr id="376" name="Google Shape;376;p60"/>
          <p:cNvSpPr txBox="1"/>
          <p:nvPr/>
        </p:nvSpPr>
        <p:spPr>
          <a:xfrm>
            <a:off x="1300863" y="3550000"/>
            <a:ext cx="15339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Starting address</a:t>
            </a:r>
            <a:endParaRPr>
              <a:solidFill>
                <a:schemeClr val="dk1"/>
              </a:solidFill>
            </a:endParaRPr>
          </a:p>
        </p:txBody>
      </p:sp>
      <p:cxnSp>
        <p:nvCxnSpPr>
          <p:cNvPr id="377" name="Google Shape;377;p60"/>
          <p:cNvCxnSpPr>
            <a:stCxn id="376" idx="0"/>
          </p:cNvCxnSpPr>
          <p:nvPr/>
        </p:nvCxnSpPr>
        <p:spPr>
          <a:xfrm rot="10800000">
            <a:off x="2067813" y="3139900"/>
            <a:ext cx="0" cy="410100"/>
          </a:xfrm>
          <a:prstGeom prst="straightConnector1">
            <a:avLst/>
          </a:prstGeom>
          <a:noFill/>
          <a:ln cap="flat" cmpd="sng" w="9525">
            <a:solidFill>
              <a:schemeClr val="dk2"/>
            </a:solidFill>
            <a:prstDash val="solid"/>
            <a:round/>
            <a:headEnd len="med" w="med" type="none"/>
            <a:tailEnd len="med" w="med" type="triangle"/>
          </a:ln>
        </p:spPr>
      </p:cxnSp>
      <p:sp>
        <p:nvSpPr>
          <p:cNvPr id="378" name="Google Shape;378;p60"/>
          <p:cNvSpPr txBox="1"/>
          <p:nvPr/>
        </p:nvSpPr>
        <p:spPr>
          <a:xfrm>
            <a:off x="3158188" y="3550000"/>
            <a:ext cx="2496300" cy="41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Bytes in hex pairs</a:t>
            </a:r>
            <a:endParaRPr>
              <a:solidFill>
                <a:schemeClr val="dk1"/>
              </a:solidFill>
            </a:endParaRPr>
          </a:p>
        </p:txBody>
      </p:sp>
      <p:sp>
        <p:nvSpPr>
          <p:cNvPr id="379" name="Google Shape;379;p60"/>
          <p:cNvSpPr/>
          <p:nvPr/>
        </p:nvSpPr>
        <p:spPr>
          <a:xfrm rot="-5400000">
            <a:off x="3963613" y="1652650"/>
            <a:ext cx="291900" cy="3279600"/>
          </a:xfrm>
          <a:prstGeom prst="leftBrace">
            <a:avLst>
              <a:gd fmla="val 50000" name="adj1"/>
              <a:gd fmla="val 5013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0"/>
          <p:cNvSpPr txBox="1"/>
          <p:nvPr/>
        </p:nvSpPr>
        <p:spPr>
          <a:xfrm>
            <a:off x="5858388" y="3550000"/>
            <a:ext cx="18534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ASCII</a:t>
            </a:r>
            <a:endParaRPr>
              <a:solidFill>
                <a:schemeClr val="dk1"/>
              </a:solidFill>
            </a:endParaRPr>
          </a:p>
        </p:txBody>
      </p:sp>
      <p:cxnSp>
        <p:nvCxnSpPr>
          <p:cNvPr id="381" name="Google Shape;381;p60"/>
          <p:cNvCxnSpPr>
            <a:stCxn id="380" idx="0"/>
          </p:cNvCxnSpPr>
          <p:nvPr/>
        </p:nvCxnSpPr>
        <p:spPr>
          <a:xfrm rot="10800000">
            <a:off x="6785088" y="3208300"/>
            <a:ext cx="0" cy="341700"/>
          </a:xfrm>
          <a:prstGeom prst="straightConnector1">
            <a:avLst/>
          </a:prstGeom>
          <a:noFill/>
          <a:ln cap="flat" cmpd="sng" w="9525">
            <a:solidFill>
              <a:schemeClr val="dk2"/>
            </a:solidFill>
            <a:prstDash val="solid"/>
            <a:round/>
            <a:headEnd len="med" w="med" type="none"/>
            <a:tailEnd len="med" w="med" type="triangle"/>
          </a:ln>
        </p:spPr>
      </p:cxnSp>
      <p:sp>
        <p:nvSpPr>
          <p:cNvPr id="382" name="Google Shape;382;p60"/>
          <p:cNvSpPr txBox="1"/>
          <p:nvPr/>
        </p:nvSpPr>
        <p:spPr>
          <a:xfrm>
            <a:off x="2393163" y="2591475"/>
            <a:ext cx="3829200" cy="4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Courier New"/>
                <a:ea typeface="Courier New"/>
                <a:cs typeface="Courier New"/>
                <a:sym typeface="Courier New"/>
              </a:rPr>
              <a:t>0 1  2 3  4 5  6 7  8 9  A B  C D  E F</a:t>
            </a:r>
            <a:endParaRPr b="1" sz="1100">
              <a:solidFill>
                <a:schemeClr val="dk1"/>
              </a:solidFill>
              <a:latin typeface="Courier New"/>
              <a:ea typeface="Courier New"/>
              <a:cs typeface="Courier New"/>
              <a:sym typeface="Courier New"/>
            </a:endParaRPr>
          </a:p>
        </p:txBody>
      </p:sp>
      <p:sp>
        <p:nvSpPr>
          <p:cNvPr id="383" name="Google Shape;383;p60"/>
          <p:cNvSpPr txBox="1"/>
          <p:nvPr/>
        </p:nvSpPr>
        <p:spPr>
          <a:xfrm>
            <a:off x="2926713" y="2210350"/>
            <a:ext cx="2496300" cy="41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Offset from starting address</a:t>
            </a:r>
            <a:endParaRPr>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Manual File Carving (jpeg)</a:t>
            </a:r>
            <a:endParaRPr b="1"/>
          </a:p>
          <a:p>
            <a:pPr indent="0" lvl="0" marL="0" rtl="0" algn="l">
              <a:spcBef>
                <a:spcPts val="0"/>
              </a:spcBef>
              <a:spcAft>
                <a:spcPts val="0"/>
              </a:spcAft>
              <a:buNone/>
            </a:pPr>
            <a:r>
              <a:t/>
            </a:r>
            <a:endParaRPr b="1"/>
          </a:p>
        </p:txBody>
      </p:sp>
      <p:sp>
        <p:nvSpPr>
          <p:cNvPr id="389" name="Google Shape;389;p61"/>
          <p:cNvSpPr txBox="1"/>
          <p:nvPr>
            <p:ph idx="1" type="body"/>
          </p:nvPr>
        </p:nvSpPr>
        <p:spPr>
          <a:xfrm>
            <a:off x="311700" y="1152475"/>
            <a:ext cx="8520600" cy="3794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dk1"/>
                </a:solidFill>
              </a:rPr>
              <a:t>Repeat for the footer</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	</a:t>
            </a:r>
            <a:endParaRPr>
              <a:solidFill>
                <a:schemeClr val="dk1"/>
              </a:solidFill>
            </a:endParaRPr>
          </a:p>
          <a:p>
            <a:pPr indent="457200" lvl="0" marL="0" rtl="0" algn="l">
              <a:spcBef>
                <a:spcPts val="1200"/>
              </a:spcBef>
              <a:spcAft>
                <a:spcPts val="0"/>
              </a:spcAft>
              <a:buNone/>
            </a:pPr>
            <a:r>
              <a:rPr lang="en">
                <a:solidFill>
                  <a:schemeClr val="dk1"/>
                </a:solidFill>
              </a:rPr>
              <a:t>First byte 		</a:t>
            </a:r>
            <a:r>
              <a:rPr b="1" lang="en">
                <a:solidFill>
                  <a:schemeClr val="dk1"/>
                </a:solidFill>
                <a:latin typeface="Courier New"/>
                <a:ea typeface="Courier New"/>
                <a:cs typeface="Courier New"/>
                <a:sym typeface="Courier New"/>
              </a:rPr>
              <a:t>0x00E6d000</a:t>
            </a:r>
            <a:endParaRPr b="1">
              <a:solidFill>
                <a:schemeClr val="dk1"/>
              </a:solidFill>
              <a:latin typeface="Courier New"/>
              <a:ea typeface="Courier New"/>
              <a:cs typeface="Courier New"/>
              <a:sym typeface="Courier New"/>
            </a:endParaRPr>
          </a:p>
          <a:p>
            <a:pPr indent="457200" lvl="0" marL="0" rtl="0" algn="l">
              <a:spcBef>
                <a:spcPts val="1200"/>
              </a:spcBef>
              <a:spcAft>
                <a:spcPts val="0"/>
              </a:spcAft>
              <a:buNone/>
            </a:pPr>
            <a:r>
              <a:rPr lang="en">
                <a:solidFill>
                  <a:schemeClr val="dk1"/>
                </a:solidFill>
              </a:rPr>
              <a:t>Last byte 		</a:t>
            </a:r>
            <a:r>
              <a:rPr b="1" lang="en">
                <a:solidFill>
                  <a:schemeClr val="dk1"/>
                </a:solidFill>
                <a:latin typeface="Courier New"/>
                <a:ea typeface="Courier New"/>
                <a:cs typeface="Courier New"/>
                <a:sym typeface="Courier New"/>
              </a:rPr>
              <a:t>0x011CA900 + 0xC (12 bytes) = 0x011CA90C</a:t>
            </a:r>
            <a:endParaRPr b="1">
              <a:solidFill>
                <a:schemeClr val="dk1"/>
              </a:solidFill>
              <a:latin typeface="Courier New"/>
              <a:ea typeface="Courier New"/>
              <a:cs typeface="Courier New"/>
              <a:sym typeface="Courier New"/>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Converting starting and end bytes from hex to decimal</a:t>
            </a:r>
            <a:endParaRPr>
              <a:solidFill>
                <a:schemeClr val="dk1"/>
              </a:solidFill>
            </a:endParaRPr>
          </a:p>
          <a:p>
            <a:pPr indent="0" lvl="0" marL="0" rtl="0" algn="l">
              <a:spcBef>
                <a:spcPts val="1200"/>
              </a:spcBef>
              <a:spcAft>
                <a:spcPts val="0"/>
              </a:spcAft>
              <a:buNone/>
            </a:pPr>
            <a:r>
              <a:rPr lang="en">
                <a:solidFill>
                  <a:schemeClr val="dk1"/>
                </a:solidFill>
              </a:rPr>
              <a:t>	First byte		-&gt;	15126528</a:t>
            </a:r>
            <a:endParaRPr>
              <a:solidFill>
                <a:schemeClr val="dk1"/>
              </a:solidFill>
            </a:endParaRPr>
          </a:p>
          <a:p>
            <a:pPr indent="0" lvl="0" marL="0" rtl="0" algn="l">
              <a:spcBef>
                <a:spcPts val="1200"/>
              </a:spcBef>
              <a:spcAft>
                <a:spcPts val="1200"/>
              </a:spcAft>
              <a:buNone/>
            </a:pPr>
            <a:r>
              <a:rPr lang="en">
                <a:solidFill>
                  <a:schemeClr val="dk1"/>
                </a:solidFill>
              </a:rPr>
              <a:t>	Last byte			-&gt;	18655500</a:t>
            </a:r>
            <a:endParaRPr>
              <a:solidFill>
                <a:schemeClr val="dk1"/>
              </a:solidFill>
            </a:endParaRPr>
          </a:p>
        </p:txBody>
      </p:sp>
      <p:pic>
        <p:nvPicPr>
          <p:cNvPr id="390" name="Google Shape;390;p61"/>
          <p:cNvPicPr preferRelativeResize="0"/>
          <p:nvPr/>
        </p:nvPicPr>
        <p:blipFill>
          <a:blip r:embed="rId3">
            <a:alphaModFix/>
          </a:blip>
          <a:stretch>
            <a:fillRect/>
          </a:stretch>
        </p:blipFill>
        <p:spPr>
          <a:xfrm>
            <a:off x="701125" y="1706575"/>
            <a:ext cx="7850500" cy="487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Lance Miller</a:t>
            </a:r>
            <a:endParaRPr b="1"/>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dk1"/>
                </a:solidFill>
              </a:rPr>
              <a:t>PSU Grad Student in the Computer Science Department</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Cyber Security Enthusiast</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Officer Portland State Cybersecurity Club</a:t>
            </a:r>
            <a:endParaRPr>
              <a:solidFill>
                <a:schemeClr val="dk1"/>
              </a:solidFill>
            </a:endParaRPr>
          </a:p>
          <a:p>
            <a:pPr indent="0" lvl="0" marL="0" rtl="0" algn="l">
              <a:spcBef>
                <a:spcPts val="1200"/>
              </a:spcBef>
              <a:spcAft>
                <a:spcPts val="1200"/>
              </a:spcAft>
              <a:buClr>
                <a:schemeClr val="dk1"/>
              </a:buClr>
              <a:buSzPts val="1100"/>
              <a:buFont typeface="Arial"/>
              <a:buNone/>
            </a:pPr>
            <a:r>
              <a:t/>
            </a:r>
            <a:endParaRPr>
              <a:solidFill>
                <a:schemeClr val="dk1"/>
              </a:solidFill>
            </a:endParaRPr>
          </a:p>
        </p:txBody>
      </p:sp>
      <p:pic>
        <p:nvPicPr>
          <p:cNvPr id="88" name="Google Shape;88;p17"/>
          <p:cNvPicPr preferRelativeResize="0"/>
          <p:nvPr/>
        </p:nvPicPr>
        <p:blipFill>
          <a:blip r:embed="rId3">
            <a:alphaModFix/>
          </a:blip>
          <a:stretch>
            <a:fillRect/>
          </a:stretch>
        </p:blipFill>
        <p:spPr>
          <a:xfrm>
            <a:off x="6164289" y="-111000"/>
            <a:ext cx="3069022"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Manual File Carving (jpeg)</a:t>
            </a:r>
            <a:endParaRPr b="1"/>
          </a:p>
          <a:p>
            <a:pPr indent="0" lvl="0" marL="0" rtl="0" algn="l">
              <a:spcBef>
                <a:spcPts val="0"/>
              </a:spcBef>
              <a:spcAft>
                <a:spcPts val="0"/>
              </a:spcAft>
              <a:buNone/>
            </a:pPr>
            <a:r>
              <a:t/>
            </a:r>
            <a:endParaRPr b="1"/>
          </a:p>
        </p:txBody>
      </p:sp>
      <p:sp>
        <p:nvSpPr>
          <p:cNvPr id="396" name="Google Shape;396;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Calculate the file size in bytes by subtracting the end from the starting byte</a:t>
            </a:r>
            <a:endParaRPr>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	</a:t>
            </a:r>
            <a:r>
              <a:rPr b="1" lang="en">
                <a:solidFill>
                  <a:srgbClr val="CC0000"/>
                </a:solidFill>
              </a:rPr>
              <a:t>18655500</a:t>
            </a:r>
            <a:r>
              <a:rPr b="1" lang="en"/>
              <a:t>    	−    	</a:t>
            </a:r>
            <a:r>
              <a:rPr b="1" lang="en">
                <a:solidFill>
                  <a:srgbClr val="0000FF"/>
                </a:solidFill>
              </a:rPr>
              <a:t>15126528</a:t>
            </a:r>
            <a:r>
              <a:rPr b="1" lang="en"/>
              <a:t>    	=    	</a:t>
            </a:r>
            <a:r>
              <a:rPr b="1" lang="en">
                <a:solidFill>
                  <a:schemeClr val="dk1"/>
                </a:solidFill>
              </a:rPr>
              <a:t>3528972</a:t>
            </a:r>
            <a:endParaRPr b="1">
              <a:solidFill>
                <a:schemeClr val="dk1"/>
              </a:solidFill>
            </a:endParaRPr>
          </a:p>
          <a:p>
            <a:pPr indent="457200" lvl="0" marL="0" rtl="0" algn="l">
              <a:spcBef>
                <a:spcPts val="1200"/>
              </a:spcBef>
              <a:spcAft>
                <a:spcPts val="0"/>
              </a:spcAft>
              <a:buNone/>
            </a:pPr>
            <a:r>
              <a:rPr lang="en">
                <a:solidFill>
                  <a:srgbClr val="CC0000"/>
                </a:solidFill>
              </a:rPr>
              <a:t>Last byte			</a:t>
            </a:r>
            <a:r>
              <a:rPr lang="en">
                <a:solidFill>
                  <a:srgbClr val="0000FF"/>
                </a:solidFill>
              </a:rPr>
              <a:t>First byte		</a:t>
            </a:r>
            <a:r>
              <a:rPr lang="en">
                <a:solidFill>
                  <a:schemeClr val="dk1"/>
                </a:solidFill>
              </a:rPr>
              <a:t>File size</a:t>
            </a:r>
            <a:endParaRPr>
              <a:solidFill>
                <a:schemeClr val="dk1"/>
              </a:solidFill>
            </a:endParaRPr>
          </a:p>
          <a:p>
            <a:pPr indent="0" lvl="0" marL="0" rtl="0" algn="l">
              <a:spcBef>
                <a:spcPts val="1200"/>
              </a:spcBef>
              <a:spcAft>
                <a:spcPts val="0"/>
              </a:spcAft>
              <a:buNone/>
            </a:pPr>
            <a:r>
              <a:t/>
            </a:r>
            <a:endParaRPr>
              <a:solidFill>
                <a:srgbClr val="0000FF"/>
              </a:solidFill>
            </a:endParaRPr>
          </a:p>
          <a:p>
            <a:pPr indent="0" lvl="0" marL="0" rtl="0" algn="l">
              <a:spcBef>
                <a:spcPts val="1200"/>
              </a:spcBef>
              <a:spcAft>
                <a:spcPts val="1200"/>
              </a:spcAft>
              <a:buClr>
                <a:schemeClr val="dk1"/>
              </a:buClr>
              <a:buSzPts val="1100"/>
              <a:buFont typeface="Arial"/>
              <a:buNone/>
            </a:pPr>
            <a:r>
              <a:rPr lang="en">
                <a:solidFill>
                  <a:schemeClr val="dk1"/>
                </a:solidFill>
              </a:rPr>
              <a:t>	</a:t>
            </a:r>
            <a:r>
              <a:rPr b="1" lang="en">
                <a:solidFill>
                  <a:schemeClr val="dk1"/>
                </a:solidFill>
              </a:rPr>
              <a:t>3528972 bytes (</a:t>
            </a:r>
            <a:r>
              <a:rPr b="1" lang="en">
                <a:solidFill>
                  <a:schemeClr val="dk1"/>
                </a:solidFill>
                <a:latin typeface="Arial"/>
                <a:ea typeface="Arial"/>
                <a:cs typeface="Arial"/>
                <a:sym typeface="Arial"/>
              </a:rPr>
              <a:t>~</a:t>
            </a:r>
            <a:r>
              <a:rPr b="1" lang="en">
                <a:solidFill>
                  <a:schemeClr val="dk1"/>
                </a:solidFill>
              </a:rPr>
              <a:t>3.5 MB)</a:t>
            </a:r>
            <a:endParaRPr b="1">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Manual File Carving (jpeg)</a:t>
            </a:r>
            <a:endParaRPr b="1"/>
          </a:p>
          <a:p>
            <a:pPr indent="0" lvl="0" marL="0" rtl="0" algn="l">
              <a:spcBef>
                <a:spcPts val="0"/>
              </a:spcBef>
              <a:spcAft>
                <a:spcPts val="0"/>
              </a:spcAft>
              <a:buNone/>
            </a:pPr>
            <a:r>
              <a:t/>
            </a:r>
            <a:endParaRPr b="1"/>
          </a:p>
        </p:txBody>
      </p:sp>
      <p:sp>
        <p:nvSpPr>
          <p:cNvPr id="402" name="Google Shape;402;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Extract the file with dd</a:t>
            </a:r>
            <a:endParaRPr>
              <a:solidFill>
                <a:schemeClr val="dk1"/>
              </a:solidFill>
            </a:endParaRPr>
          </a:p>
          <a:p>
            <a:pPr indent="0" lvl="0" marL="0" rtl="0" algn="l">
              <a:spcBef>
                <a:spcPts val="1200"/>
              </a:spcBef>
              <a:spcAft>
                <a:spcPts val="0"/>
              </a:spcAft>
              <a:buNone/>
            </a:pPr>
            <a:r>
              <a:rPr b="1" lang="en" sz="1700">
                <a:solidFill>
                  <a:schemeClr val="dk1"/>
                </a:solidFill>
                <a:latin typeface="Courier New"/>
                <a:ea typeface="Courier New"/>
                <a:cs typeface="Courier New"/>
                <a:sym typeface="Courier New"/>
              </a:rPr>
              <a:t>$ dd if=out.dd of=image1.jpg skip=</a:t>
            </a:r>
            <a:r>
              <a:rPr b="1" lang="en" sz="1700">
                <a:solidFill>
                  <a:schemeClr val="dk1"/>
                </a:solidFill>
                <a:latin typeface="Courier New"/>
                <a:ea typeface="Courier New"/>
                <a:cs typeface="Courier New"/>
                <a:sym typeface="Courier New"/>
              </a:rPr>
              <a:t>15126528 bs=1 count=3528972</a:t>
            </a:r>
            <a:endParaRPr b="1" sz="1700">
              <a:solidFill>
                <a:schemeClr val="dk1"/>
              </a:solidFill>
              <a:latin typeface="Courier New"/>
              <a:ea typeface="Courier New"/>
              <a:cs typeface="Courier New"/>
              <a:sym typeface="Courier New"/>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skip		This is the starting byte in decimal format we calculated earlier</a:t>
            </a:r>
            <a:endParaRPr>
              <a:solidFill>
                <a:schemeClr val="dk1"/>
              </a:solidFill>
            </a:endParaRPr>
          </a:p>
          <a:p>
            <a:pPr indent="0" lvl="0" marL="0" rtl="0" algn="l">
              <a:spcBef>
                <a:spcPts val="1200"/>
              </a:spcBef>
              <a:spcAft>
                <a:spcPts val="1200"/>
              </a:spcAft>
              <a:buNone/>
            </a:pPr>
            <a:r>
              <a:rPr lang="en">
                <a:solidFill>
                  <a:schemeClr val="dk1"/>
                </a:solidFill>
              </a:rPr>
              <a:t>count	The total number of bytes in the file size from earlier</a:t>
            </a:r>
            <a:endParaRPr>
              <a:solidFill>
                <a:schemeClr val="dk1"/>
              </a:solidFill>
            </a:endParaRPr>
          </a:p>
        </p:txBody>
      </p:sp>
      <p:pic>
        <p:nvPicPr>
          <p:cNvPr id="403" name="Google Shape;403;p63"/>
          <p:cNvPicPr preferRelativeResize="0"/>
          <p:nvPr/>
        </p:nvPicPr>
        <p:blipFill rotWithShape="1">
          <a:blip r:embed="rId3">
            <a:alphaModFix/>
          </a:blip>
          <a:srcRect b="0" l="0" r="4452" t="0"/>
          <a:stretch/>
        </p:blipFill>
        <p:spPr>
          <a:xfrm>
            <a:off x="624900" y="2187800"/>
            <a:ext cx="7803075" cy="7879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Manual File Carving (jpeg)</a:t>
            </a:r>
            <a:endParaRPr b="1"/>
          </a:p>
        </p:txBody>
      </p:sp>
      <p:sp>
        <p:nvSpPr>
          <p:cNvPr id="409" name="Google Shape;409;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View the extracted image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Can you guess where this is?</a:t>
            </a:r>
            <a:endParaRPr>
              <a:solidFill>
                <a:schemeClr val="dk1"/>
              </a:solidFill>
            </a:endParaRPr>
          </a:p>
        </p:txBody>
      </p:sp>
      <p:pic>
        <p:nvPicPr>
          <p:cNvPr id="410" name="Google Shape;410;p64"/>
          <p:cNvPicPr preferRelativeResize="0"/>
          <p:nvPr/>
        </p:nvPicPr>
        <p:blipFill>
          <a:blip r:embed="rId3">
            <a:alphaModFix/>
          </a:blip>
          <a:stretch>
            <a:fillRect/>
          </a:stretch>
        </p:blipFill>
        <p:spPr>
          <a:xfrm>
            <a:off x="5464300" y="0"/>
            <a:ext cx="3679699" cy="50584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Manual File Carving (.docx)</a:t>
            </a:r>
            <a:endParaRPr b="1"/>
          </a:p>
        </p:txBody>
      </p:sp>
      <p:sp>
        <p:nvSpPr>
          <p:cNvPr id="416" name="Google Shape;416;p65"/>
          <p:cNvSpPr txBox="1"/>
          <p:nvPr/>
        </p:nvSpPr>
        <p:spPr>
          <a:xfrm>
            <a:off x="311775" y="1170175"/>
            <a:ext cx="8520600" cy="102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rPr>
              <a:t>Header		</a:t>
            </a:r>
            <a:r>
              <a:rPr b="1" lang="en" sz="1800">
                <a:solidFill>
                  <a:schemeClr val="dk1"/>
                </a:solidFill>
                <a:latin typeface="Courier New"/>
                <a:ea typeface="Courier New"/>
                <a:cs typeface="Courier New"/>
                <a:sym typeface="Courier New"/>
              </a:rPr>
              <a:t>50 4B 03 04 14 00</a:t>
            </a:r>
            <a:endParaRPr b="1" sz="1800">
              <a:solidFill>
                <a:schemeClr val="dk1"/>
              </a:solidFill>
              <a:latin typeface="Courier New"/>
              <a:ea typeface="Courier New"/>
              <a:cs typeface="Courier New"/>
              <a:sym typeface="Courier New"/>
            </a:endParaRPr>
          </a:p>
          <a:p>
            <a:pPr indent="0" lvl="0" marL="0" rtl="0" algn="l">
              <a:lnSpc>
                <a:spcPct val="115000"/>
              </a:lnSpc>
              <a:spcBef>
                <a:spcPts val="1200"/>
              </a:spcBef>
              <a:spcAft>
                <a:spcPts val="1200"/>
              </a:spcAft>
              <a:buNone/>
            </a:pPr>
            <a:r>
              <a:rPr lang="en" sz="1800">
                <a:solidFill>
                  <a:schemeClr val="dk1"/>
                </a:solidFill>
              </a:rPr>
              <a:t>Footer		</a:t>
            </a:r>
            <a:r>
              <a:rPr b="1" lang="en" sz="1800">
                <a:solidFill>
                  <a:schemeClr val="dk1"/>
                </a:solidFill>
                <a:latin typeface="Courier New"/>
                <a:ea typeface="Courier New"/>
                <a:cs typeface="Courier New"/>
                <a:sym typeface="Courier New"/>
              </a:rPr>
              <a:t>50 4B 05 06</a:t>
            </a:r>
            <a:r>
              <a:rPr lang="en" sz="1800">
                <a:solidFill>
                  <a:schemeClr val="dk1"/>
                </a:solidFill>
              </a:rPr>
              <a:t>    (plus 18 bytes after)</a:t>
            </a:r>
            <a:endParaRPr b="1" sz="1800">
              <a:solidFill>
                <a:schemeClr val="dk1"/>
              </a:solidFill>
              <a:latin typeface="Courier New"/>
              <a:ea typeface="Courier New"/>
              <a:cs typeface="Courier New"/>
              <a:sym typeface="Courier New"/>
            </a:endParaRPr>
          </a:p>
        </p:txBody>
      </p:sp>
      <p:pic>
        <p:nvPicPr>
          <p:cNvPr id="417" name="Google Shape;417;p65"/>
          <p:cNvPicPr preferRelativeResize="0"/>
          <p:nvPr/>
        </p:nvPicPr>
        <p:blipFill rotWithShape="1">
          <a:blip r:embed="rId3">
            <a:alphaModFix/>
          </a:blip>
          <a:srcRect b="17904" l="0" r="0" t="0"/>
          <a:stretch/>
        </p:blipFill>
        <p:spPr>
          <a:xfrm>
            <a:off x="662175" y="2690748"/>
            <a:ext cx="5838825" cy="727225"/>
          </a:xfrm>
          <a:prstGeom prst="rect">
            <a:avLst/>
          </a:prstGeom>
          <a:noFill/>
          <a:ln>
            <a:noFill/>
          </a:ln>
        </p:spPr>
      </p:pic>
      <p:sp>
        <p:nvSpPr>
          <p:cNvPr id="418" name="Google Shape;418;p65"/>
          <p:cNvSpPr txBox="1"/>
          <p:nvPr/>
        </p:nvSpPr>
        <p:spPr>
          <a:xfrm>
            <a:off x="311775" y="2267650"/>
            <a:ext cx="8520600" cy="48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b="1" lang="en" sz="1800">
                <a:solidFill>
                  <a:schemeClr val="dk1"/>
                </a:solidFill>
                <a:latin typeface="Courier New"/>
                <a:ea typeface="Courier New"/>
                <a:cs typeface="Courier New"/>
                <a:sym typeface="Courier New"/>
              </a:rPr>
              <a:t>$ xxd out.dd | grep -C 1 “504b 0304”</a:t>
            </a:r>
            <a:endParaRPr>
              <a:solidFill>
                <a:schemeClr val="dk1"/>
              </a:solidFill>
            </a:endParaRPr>
          </a:p>
        </p:txBody>
      </p:sp>
      <p:sp>
        <p:nvSpPr>
          <p:cNvPr id="419" name="Google Shape;419;p65"/>
          <p:cNvSpPr txBox="1"/>
          <p:nvPr/>
        </p:nvSpPr>
        <p:spPr>
          <a:xfrm>
            <a:off x="311700" y="3491050"/>
            <a:ext cx="8520600" cy="48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sz="1800">
                <a:solidFill>
                  <a:schemeClr val="dk1"/>
                </a:solidFill>
                <a:latin typeface="Courier New"/>
                <a:ea typeface="Courier New"/>
                <a:cs typeface="Courier New"/>
                <a:sym typeface="Courier New"/>
              </a:rPr>
              <a:t>$ xxd out.dd | grep -C 1 “504b 0506”</a:t>
            </a:r>
            <a:endParaRPr>
              <a:solidFill>
                <a:schemeClr val="dk1"/>
              </a:solidFill>
            </a:endParaRPr>
          </a:p>
        </p:txBody>
      </p:sp>
      <p:pic>
        <p:nvPicPr>
          <p:cNvPr id="420" name="Google Shape;420;p65"/>
          <p:cNvPicPr preferRelativeResize="0"/>
          <p:nvPr/>
        </p:nvPicPr>
        <p:blipFill>
          <a:blip r:embed="rId4">
            <a:alphaModFix/>
          </a:blip>
          <a:stretch>
            <a:fillRect/>
          </a:stretch>
        </p:blipFill>
        <p:spPr>
          <a:xfrm>
            <a:off x="662175" y="3913750"/>
            <a:ext cx="5838825" cy="7143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Manual File Carving (.docx)</a:t>
            </a:r>
            <a:endParaRPr b="1"/>
          </a:p>
        </p:txBody>
      </p:sp>
      <p:sp>
        <p:nvSpPr>
          <p:cNvPr id="426" name="Google Shape;426;p66"/>
          <p:cNvSpPr txBox="1"/>
          <p:nvPr>
            <p:ph idx="1" type="body"/>
          </p:nvPr>
        </p:nvSpPr>
        <p:spPr>
          <a:xfrm>
            <a:off x="311775" y="1110675"/>
            <a:ext cx="8520600" cy="183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Start 		</a:t>
            </a:r>
            <a:r>
              <a:rPr b="1" lang="en">
                <a:solidFill>
                  <a:schemeClr val="dk1"/>
                </a:solidFill>
                <a:latin typeface="Courier New"/>
                <a:ea typeface="Courier New"/>
                <a:cs typeface="Courier New"/>
                <a:sym typeface="Courier New"/>
              </a:rPr>
              <a:t>0x023f8000</a:t>
            </a:r>
            <a:r>
              <a:rPr lang="en">
                <a:solidFill>
                  <a:schemeClr val="dk1"/>
                </a:solidFill>
              </a:rPr>
              <a:t>						37715968 (decimal)</a:t>
            </a:r>
            <a:endParaRPr>
              <a:solidFill>
                <a:schemeClr val="dk1"/>
              </a:solidFill>
            </a:endParaRPr>
          </a:p>
          <a:p>
            <a:pPr indent="0" lvl="0" marL="0" rtl="0" algn="l">
              <a:spcBef>
                <a:spcPts val="1200"/>
              </a:spcBef>
              <a:spcAft>
                <a:spcPts val="0"/>
              </a:spcAft>
              <a:buNone/>
            </a:pPr>
            <a:r>
              <a:rPr lang="en">
                <a:solidFill>
                  <a:schemeClr val="dk1"/>
                </a:solidFill>
              </a:rPr>
              <a:t>End 			</a:t>
            </a:r>
            <a:r>
              <a:rPr b="1" lang="en">
                <a:solidFill>
                  <a:schemeClr val="dk1"/>
                </a:solidFill>
                <a:latin typeface="Courier New"/>
                <a:ea typeface="Courier New"/>
                <a:cs typeface="Courier New"/>
                <a:sym typeface="Courier New"/>
              </a:rPr>
              <a:t>0x023F99E0</a:t>
            </a:r>
            <a:r>
              <a:rPr lang="en">
                <a:solidFill>
                  <a:schemeClr val="dk1"/>
                </a:solidFill>
              </a:rPr>
              <a:t> + </a:t>
            </a:r>
            <a:r>
              <a:rPr b="1" lang="en">
                <a:solidFill>
                  <a:schemeClr val="dk1"/>
                </a:solidFill>
                <a:latin typeface="Courier New"/>
                <a:ea typeface="Courier New"/>
                <a:cs typeface="Courier New"/>
                <a:sym typeface="Courier New"/>
              </a:rPr>
              <a:t>0xE</a:t>
            </a:r>
            <a:r>
              <a:rPr lang="en">
                <a:solidFill>
                  <a:schemeClr val="dk1"/>
                </a:solidFill>
              </a:rPr>
              <a:t> = </a:t>
            </a:r>
            <a:r>
              <a:rPr b="1" lang="en">
                <a:solidFill>
                  <a:schemeClr val="dk1"/>
                </a:solidFill>
                <a:latin typeface="Courier New"/>
                <a:ea typeface="Courier New"/>
                <a:cs typeface="Courier New"/>
                <a:sym typeface="Courier New"/>
              </a:rPr>
              <a:t>0x23F99EE</a:t>
            </a:r>
            <a:r>
              <a:rPr lang="en">
                <a:solidFill>
                  <a:schemeClr val="dk1"/>
                </a:solidFill>
              </a:rPr>
              <a:t>		37722606 (decimal)</a:t>
            </a:r>
            <a:endParaRPr>
              <a:solidFill>
                <a:schemeClr val="dk1"/>
              </a:solidFill>
            </a:endParaRPr>
          </a:p>
          <a:p>
            <a:pPr indent="0" lvl="0" marL="0" rtl="0" algn="l">
              <a:spcBef>
                <a:spcPts val="1200"/>
              </a:spcBef>
              <a:spcAft>
                <a:spcPts val="1200"/>
              </a:spcAft>
              <a:buNone/>
            </a:pPr>
            <a:r>
              <a:rPr lang="en">
                <a:solidFill>
                  <a:schemeClr val="dk1"/>
                </a:solidFill>
              </a:rPr>
              <a:t>File size 		6638 bytes (</a:t>
            </a:r>
            <a:r>
              <a:rPr lang="en">
                <a:solidFill>
                  <a:schemeClr val="dk1"/>
                </a:solidFill>
                <a:latin typeface="Arial"/>
                <a:ea typeface="Arial"/>
                <a:cs typeface="Arial"/>
                <a:sym typeface="Arial"/>
              </a:rPr>
              <a:t>~</a:t>
            </a:r>
            <a:r>
              <a:rPr lang="en">
                <a:solidFill>
                  <a:schemeClr val="dk1"/>
                </a:solidFill>
              </a:rPr>
              <a:t>6.6kB)</a:t>
            </a:r>
            <a:endParaRPr>
              <a:solidFill>
                <a:schemeClr val="dk1"/>
              </a:solidFill>
            </a:endParaRPr>
          </a:p>
        </p:txBody>
      </p:sp>
      <p:pic>
        <p:nvPicPr>
          <p:cNvPr id="427" name="Google Shape;427;p66"/>
          <p:cNvPicPr preferRelativeResize="0"/>
          <p:nvPr/>
        </p:nvPicPr>
        <p:blipFill rotWithShape="1">
          <a:blip r:embed="rId3">
            <a:alphaModFix/>
          </a:blip>
          <a:srcRect b="7285" l="0" r="3344" t="8779"/>
          <a:stretch/>
        </p:blipFill>
        <p:spPr>
          <a:xfrm>
            <a:off x="3733575" y="3399475"/>
            <a:ext cx="1677000" cy="1346650"/>
          </a:xfrm>
          <a:prstGeom prst="rect">
            <a:avLst/>
          </a:prstGeom>
          <a:noFill/>
          <a:ln cap="flat" cmpd="sng" w="9525">
            <a:solidFill>
              <a:schemeClr val="dk2"/>
            </a:solidFill>
            <a:prstDash val="solid"/>
            <a:round/>
            <a:headEnd len="sm" w="sm" type="none"/>
            <a:tailEnd len="sm" w="sm" type="none"/>
          </a:ln>
        </p:spPr>
      </p:pic>
      <p:pic>
        <p:nvPicPr>
          <p:cNvPr id="428" name="Google Shape;428;p66"/>
          <p:cNvPicPr preferRelativeResize="0"/>
          <p:nvPr/>
        </p:nvPicPr>
        <p:blipFill>
          <a:blip r:embed="rId4">
            <a:alphaModFix/>
          </a:blip>
          <a:stretch>
            <a:fillRect/>
          </a:stretch>
        </p:blipFill>
        <p:spPr>
          <a:xfrm>
            <a:off x="419600" y="2517875"/>
            <a:ext cx="7477125" cy="685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2" name="Shape 432"/>
        <p:cNvGrpSpPr/>
        <p:nvPr/>
      </p:nvGrpSpPr>
      <p:grpSpPr>
        <a:xfrm>
          <a:off x="0" y="0"/>
          <a:ext cx="0" cy="0"/>
          <a:chOff x="0" y="0"/>
          <a:chExt cx="0" cy="0"/>
        </a:xfrm>
      </p:grpSpPr>
      <p:sp>
        <p:nvSpPr>
          <p:cNvPr id="433" name="Google Shape;433;p67"/>
          <p:cNvSpPr txBox="1"/>
          <p:nvPr>
            <p:ph type="title"/>
          </p:nvPr>
        </p:nvSpPr>
        <p:spPr>
          <a:xfrm>
            <a:off x="311700" y="310725"/>
            <a:ext cx="8520600" cy="4561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Wait, are you serious!?</a:t>
            </a:r>
            <a:endParaRPr/>
          </a:p>
          <a:p>
            <a:pPr indent="0" lvl="0" marL="0" rtl="0" algn="l">
              <a:spcBef>
                <a:spcPts val="0"/>
              </a:spcBef>
              <a:spcAft>
                <a:spcPts val="0"/>
              </a:spcAft>
              <a:buNone/>
            </a:pPr>
            <a:r>
              <a:rPr lang="en"/>
              <a:t>Isn’t there some easier way?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22"/>
              <a:t>(what I probably said the first time I learned this stuff)</a:t>
            </a:r>
            <a:endParaRPr sz="1822"/>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Automated </a:t>
            </a:r>
            <a:r>
              <a:rPr b="1" lang="en"/>
              <a:t>File Carving</a:t>
            </a:r>
            <a:endParaRPr b="1"/>
          </a:p>
          <a:p>
            <a:pPr indent="0" lvl="0" marL="0" rtl="0" algn="l">
              <a:spcBef>
                <a:spcPts val="0"/>
              </a:spcBef>
              <a:spcAft>
                <a:spcPts val="0"/>
              </a:spcAft>
              <a:buNone/>
            </a:pPr>
            <a:r>
              <a:t/>
            </a:r>
            <a:endParaRPr/>
          </a:p>
        </p:txBody>
      </p:sp>
      <p:sp>
        <p:nvSpPr>
          <p:cNvPr id="439" name="Google Shape;439;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foremost</a:t>
            </a:r>
            <a:endParaRPr>
              <a:solidFill>
                <a:schemeClr val="dk1"/>
              </a:solidFill>
            </a:endParaRPr>
          </a:p>
          <a:p>
            <a:pPr indent="0" lvl="0" marL="0" rtl="0" algn="l">
              <a:spcBef>
                <a:spcPts val="1200"/>
              </a:spcBef>
              <a:spcAft>
                <a:spcPts val="0"/>
              </a:spcAft>
              <a:buNone/>
            </a:pPr>
            <a:r>
              <a:rPr b="1" lang="en">
                <a:solidFill>
                  <a:schemeClr val="dk1"/>
                </a:solidFill>
                <a:latin typeface="Courier New"/>
                <a:ea typeface="Courier New"/>
                <a:cs typeface="Courier New"/>
                <a:sym typeface="Courier New"/>
              </a:rPr>
              <a:t>	$ sudo apt install foremost</a:t>
            </a:r>
            <a:endParaRPr b="1">
              <a:solidFill>
                <a:schemeClr val="dk1"/>
              </a:solidFill>
              <a:latin typeface="Courier New"/>
              <a:ea typeface="Courier New"/>
              <a:cs typeface="Courier New"/>
              <a:sym typeface="Courier New"/>
            </a:endParaRPr>
          </a:p>
          <a:p>
            <a:pPr indent="0" lvl="0" marL="0" rtl="0" algn="l">
              <a:spcBef>
                <a:spcPts val="1200"/>
              </a:spcBef>
              <a:spcAft>
                <a:spcPts val="0"/>
              </a:spcAft>
              <a:buNone/>
            </a:pPr>
            <a:r>
              <a:rPr b="1" lang="en">
                <a:solidFill>
                  <a:schemeClr val="dk1"/>
                </a:solidFill>
                <a:latin typeface="Courier New"/>
                <a:ea typeface="Courier New"/>
                <a:cs typeface="Courier New"/>
                <a:sym typeface="Courier New"/>
              </a:rPr>
              <a:t>	$ foremost -T -t jpg -i out.dd</a:t>
            </a:r>
            <a:endParaRPr b="1">
              <a:solidFill>
                <a:schemeClr val="dk1"/>
              </a:solidFill>
              <a:latin typeface="Courier New"/>
              <a:ea typeface="Courier New"/>
              <a:cs typeface="Courier New"/>
              <a:sym typeface="Courier New"/>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457200" lvl="0" marL="5029200" rtl="0" algn="l">
              <a:spcBef>
                <a:spcPts val="1200"/>
              </a:spcBef>
              <a:spcAft>
                <a:spcPts val="1200"/>
              </a:spcAft>
              <a:buNone/>
            </a:pPr>
            <a:r>
              <a:rPr lang="en" sz="2400">
                <a:solidFill>
                  <a:schemeClr val="dk1"/>
                </a:solidFill>
              </a:rPr>
              <a:t>… and DONE!</a:t>
            </a:r>
            <a:endParaRPr sz="24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Automated File Carving</a:t>
            </a:r>
            <a:endParaRPr b="1"/>
          </a:p>
        </p:txBody>
      </p:sp>
      <p:sp>
        <p:nvSpPr>
          <p:cNvPr id="445" name="Google Shape;445;p69"/>
          <p:cNvSpPr txBox="1"/>
          <p:nvPr>
            <p:ph idx="1" type="body"/>
          </p:nvPr>
        </p:nvSpPr>
        <p:spPr>
          <a:xfrm>
            <a:off x="311700" y="1152475"/>
            <a:ext cx="85206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photorec</a:t>
            </a:r>
            <a:endParaRPr>
              <a:solidFill>
                <a:schemeClr val="dk1"/>
              </a:solidFill>
            </a:endParaRPr>
          </a:p>
          <a:p>
            <a:pPr indent="0" lvl="0" marL="0" rtl="0" algn="l">
              <a:spcBef>
                <a:spcPts val="1200"/>
              </a:spcBef>
              <a:spcAft>
                <a:spcPts val="0"/>
              </a:spcAft>
              <a:buNone/>
            </a:pPr>
            <a:r>
              <a:rPr lang="en">
                <a:solidFill>
                  <a:schemeClr val="dk1"/>
                </a:solidFill>
              </a:rPr>
              <a:t>	</a:t>
            </a:r>
            <a:r>
              <a:rPr b="1" lang="en">
                <a:solidFill>
                  <a:schemeClr val="dk1"/>
                </a:solidFill>
                <a:latin typeface="Courier New"/>
                <a:ea typeface="Courier New"/>
                <a:cs typeface="Courier New"/>
                <a:sym typeface="Courier New"/>
              </a:rPr>
              <a:t>$ sudo apt-get install testdisk</a:t>
            </a:r>
            <a:endParaRPr b="1">
              <a:solidFill>
                <a:schemeClr val="dk1"/>
              </a:solidFill>
              <a:latin typeface="Courier New"/>
              <a:ea typeface="Courier New"/>
              <a:cs typeface="Courier New"/>
              <a:sym typeface="Courier New"/>
            </a:endParaRPr>
          </a:p>
          <a:p>
            <a:pPr indent="457200" lvl="0" marL="0" rtl="0" algn="l">
              <a:spcBef>
                <a:spcPts val="1200"/>
              </a:spcBef>
              <a:spcAft>
                <a:spcPts val="1200"/>
              </a:spcAft>
              <a:buNone/>
            </a:pPr>
            <a:r>
              <a:rPr b="1" lang="en">
                <a:solidFill>
                  <a:schemeClr val="dk1"/>
                </a:solidFill>
                <a:latin typeface="Courier New"/>
                <a:ea typeface="Courier New"/>
                <a:cs typeface="Courier New"/>
                <a:sym typeface="Courier New"/>
              </a:rPr>
              <a:t>$ sudo photorec out.dd</a:t>
            </a:r>
            <a:endParaRPr>
              <a:solidFill>
                <a:schemeClr val="dk1"/>
              </a:solidFill>
            </a:endParaRPr>
          </a:p>
        </p:txBody>
      </p:sp>
      <p:pic>
        <p:nvPicPr>
          <p:cNvPr id="446" name="Google Shape;446;p69"/>
          <p:cNvPicPr preferRelativeResize="0"/>
          <p:nvPr/>
        </p:nvPicPr>
        <p:blipFill>
          <a:blip r:embed="rId3">
            <a:alphaModFix/>
          </a:blip>
          <a:stretch>
            <a:fillRect/>
          </a:stretch>
        </p:blipFill>
        <p:spPr>
          <a:xfrm>
            <a:off x="1136725" y="2614450"/>
            <a:ext cx="5429299" cy="23203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Word Documents</a:t>
            </a:r>
            <a:endParaRPr b="1"/>
          </a:p>
          <a:p>
            <a:pPr indent="0" lvl="0" marL="0" rtl="0" algn="l">
              <a:spcBef>
                <a:spcPts val="0"/>
              </a:spcBef>
              <a:spcAft>
                <a:spcPts val="0"/>
              </a:spcAft>
              <a:buNone/>
            </a:pPr>
            <a:r>
              <a:t/>
            </a:r>
            <a:endParaRPr b="1"/>
          </a:p>
        </p:txBody>
      </p:sp>
      <p:sp>
        <p:nvSpPr>
          <p:cNvPr id="452" name="Google Shape;452;p70"/>
          <p:cNvSpPr txBox="1"/>
          <p:nvPr>
            <p:ph idx="1" type="body"/>
          </p:nvPr>
        </p:nvSpPr>
        <p:spPr>
          <a:xfrm>
            <a:off x="311700" y="1152475"/>
            <a:ext cx="5585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Try changing a .docx into a .zip file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View with xmllint</a:t>
            </a:r>
            <a:endParaRPr>
              <a:solidFill>
                <a:schemeClr val="dk1"/>
              </a:solidFill>
            </a:endParaRPr>
          </a:p>
          <a:p>
            <a:pPr indent="0" lvl="0" marL="0" rtl="0" algn="l">
              <a:spcBef>
                <a:spcPts val="1200"/>
              </a:spcBef>
              <a:spcAft>
                <a:spcPts val="1200"/>
              </a:spcAft>
              <a:buNone/>
            </a:pPr>
            <a:r>
              <a:rPr b="1" lang="en">
                <a:solidFill>
                  <a:schemeClr val="dk1"/>
                </a:solidFill>
                <a:latin typeface="Courier New"/>
                <a:ea typeface="Courier New"/>
                <a:cs typeface="Courier New"/>
                <a:sym typeface="Courier New"/>
              </a:rPr>
              <a:t>$ xmllint </a:t>
            </a:r>
            <a:r>
              <a:rPr b="1" lang="en">
                <a:solidFill>
                  <a:schemeClr val="dk1"/>
                </a:solidFill>
                <a:latin typeface="Courier New"/>
                <a:ea typeface="Courier New"/>
                <a:cs typeface="Courier New"/>
                <a:sym typeface="Courier New"/>
              </a:rPr>
              <a:t>--format word/document.xml</a:t>
            </a:r>
            <a:endParaRPr b="1">
              <a:solidFill>
                <a:schemeClr val="dk1"/>
              </a:solidFill>
              <a:latin typeface="Courier New"/>
              <a:ea typeface="Courier New"/>
              <a:cs typeface="Courier New"/>
              <a:sym typeface="Courier New"/>
            </a:endParaRPr>
          </a:p>
        </p:txBody>
      </p:sp>
      <p:pic>
        <p:nvPicPr>
          <p:cNvPr id="453" name="Google Shape;453;p70"/>
          <p:cNvPicPr preferRelativeResize="0"/>
          <p:nvPr/>
        </p:nvPicPr>
        <p:blipFill>
          <a:blip r:embed="rId3">
            <a:alphaModFix/>
          </a:blip>
          <a:stretch>
            <a:fillRect/>
          </a:stretch>
        </p:blipFill>
        <p:spPr>
          <a:xfrm>
            <a:off x="4478888" y="1152475"/>
            <a:ext cx="4048125" cy="20764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7" name="Shape 457"/>
        <p:cNvGrpSpPr/>
        <p:nvPr/>
      </p:nvGrpSpPr>
      <p:grpSpPr>
        <a:xfrm>
          <a:off x="0" y="0"/>
          <a:ext cx="0" cy="0"/>
          <a:chOff x="0" y="0"/>
          <a:chExt cx="0" cy="0"/>
        </a:xfrm>
      </p:grpSpPr>
      <p:sp>
        <p:nvSpPr>
          <p:cNvPr id="458" name="Google Shape;458;p71"/>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Metadata and More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David Baker-Robinson</a:t>
            </a:r>
            <a:endParaRPr b="1"/>
          </a:p>
        </p:txBody>
      </p:sp>
      <p:sp>
        <p:nvSpPr>
          <p:cNvPr id="94" name="Google Shape;94;p18"/>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dk1"/>
                </a:solidFill>
              </a:rPr>
              <a:t>PSU Grad Student in CS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Works for CAT (Computer Action Team)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Enjoys RE (Reverse Engineering) CTF’s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Excited about CyberForce and NCL</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95" name="Google Shape;95;p18"/>
          <p:cNvPicPr preferRelativeResize="0"/>
          <p:nvPr/>
        </p:nvPicPr>
        <p:blipFill>
          <a:blip r:embed="rId3">
            <a:alphaModFix/>
          </a:blip>
          <a:stretch>
            <a:fillRect/>
          </a:stretch>
        </p:blipFill>
        <p:spPr>
          <a:xfrm>
            <a:off x="152400" y="1170125"/>
            <a:ext cx="3992325" cy="299425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Examine JPEG metadata</a:t>
            </a:r>
            <a:endParaRPr b="1"/>
          </a:p>
        </p:txBody>
      </p:sp>
      <p:sp>
        <p:nvSpPr>
          <p:cNvPr id="464" name="Google Shape;464;p72"/>
          <p:cNvSpPr txBox="1"/>
          <p:nvPr>
            <p:ph idx="1" type="body"/>
          </p:nvPr>
        </p:nvSpPr>
        <p:spPr>
          <a:xfrm>
            <a:off x="311700" y="1152475"/>
            <a:ext cx="327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latin typeface="Courier New"/>
                <a:ea typeface="Courier New"/>
                <a:cs typeface="Courier New"/>
                <a:sym typeface="Courier New"/>
              </a:rPr>
              <a:t>$ exiftool image1.jpg</a:t>
            </a:r>
            <a:endParaRPr b="1">
              <a:solidFill>
                <a:schemeClr val="dk1"/>
              </a:solidFill>
              <a:latin typeface="Courier New"/>
              <a:ea typeface="Courier New"/>
              <a:cs typeface="Courier New"/>
              <a:sym typeface="Courier New"/>
            </a:endParaRPr>
          </a:p>
          <a:p>
            <a:pPr indent="0" lvl="0" marL="0" rtl="0" algn="l">
              <a:spcBef>
                <a:spcPts val="1200"/>
              </a:spcBef>
              <a:spcAft>
                <a:spcPts val="0"/>
              </a:spcAft>
              <a:buNone/>
            </a:pPr>
            <a:r>
              <a:t/>
            </a:r>
            <a:endParaRPr>
              <a:solidFill>
                <a:schemeClr val="dk1"/>
              </a:solidFill>
            </a:endParaRPr>
          </a:p>
          <a:p>
            <a:pPr indent="-342900" lvl="0" marL="457200" rtl="0" algn="l">
              <a:lnSpc>
                <a:spcPct val="200000"/>
              </a:lnSpc>
              <a:spcBef>
                <a:spcPts val="1200"/>
              </a:spcBef>
              <a:spcAft>
                <a:spcPts val="0"/>
              </a:spcAft>
              <a:buClr>
                <a:schemeClr val="dk1"/>
              </a:buClr>
              <a:buSzPts val="1800"/>
              <a:buChar char="●"/>
            </a:pPr>
            <a:r>
              <a:rPr lang="en">
                <a:solidFill>
                  <a:schemeClr val="dk1"/>
                </a:solidFill>
              </a:rPr>
              <a:t>File Type</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Timestamps</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Camera model</a:t>
            </a:r>
            <a:endParaRPr>
              <a:solidFill>
                <a:schemeClr val="dk1"/>
              </a:solidFill>
            </a:endParaRPr>
          </a:p>
          <a:p>
            <a:pPr indent="0" lvl="0" marL="0" rtl="0" algn="l">
              <a:spcBef>
                <a:spcPts val="1200"/>
              </a:spcBef>
              <a:spcAft>
                <a:spcPts val="1200"/>
              </a:spcAft>
              <a:buNone/>
            </a:pPr>
            <a:r>
              <a:rPr lang="en">
                <a:solidFill>
                  <a:schemeClr val="dk1"/>
                </a:solidFill>
              </a:rPr>
              <a:t>… even GPS information!</a:t>
            </a:r>
            <a:endParaRPr>
              <a:solidFill>
                <a:schemeClr val="dk1"/>
              </a:solidFill>
            </a:endParaRPr>
          </a:p>
        </p:txBody>
      </p:sp>
      <p:pic>
        <p:nvPicPr>
          <p:cNvPr id="465" name="Google Shape;465;p72"/>
          <p:cNvPicPr preferRelativeResize="0"/>
          <p:nvPr/>
        </p:nvPicPr>
        <p:blipFill>
          <a:blip r:embed="rId3">
            <a:alphaModFix/>
          </a:blip>
          <a:stretch>
            <a:fillRect/>
          </a:stretch>
        </p:blipFill>
        <p:spPr>
          <a:xfrm>
            <a:off x="4449800" y="1017725"/>
            <a:ext cx="4203073" cy="38209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Mapping GPS Coordinates</a:t>
            </a:r>
            <a:endParaRPr b="1"/>
          </a:p>
        </p:txBody>
      </p:sp>
      <p:sp>
        <p:nvSpPr>
          <p:cNvPr id="471" name="Google Shape;471;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C</a:t>
            </a:r>
            <a:r>
              <a:rPr lang="en">
                <a:solidFill>
                  <a:schemeClr val="dk1"/>
                </a:solidFill>
              </a:rPr>
              <a:t>reate a map using Python!</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b="1" lang="en">
                <a:solidFill>
                  <a:schemeClr val="dk1"/>
                </a:solidFill>
                <a:latin typeface="Courier New"/>
                <a:ea typeface="Courier New"/>
                <a:cs typeface="Courier New"/>
                <a:sym typeface="Courier New"/>
              </a:rPr>
              <a:t>$ sudo apt install python3-pip</a:t>
            </a:r>
            <a:endParaRPr b="1">
              <a:solidFill>
                <a:schemeClr val="dk1"/>
              </a:solidFill>
              <a:latin typeface="Courier New"/>
              <a:ea typeface="Courier New"/>
              <a:cs typeface="Courier New"/>
              <a:sym typeface="Courier New"/>
            </a:endParaRPr>
          </a:p>
          <a:p>
            <a:pPr indent="0" lvl="0" marL="0" rtl="0" algn="l">
              <a:spcBef>
                <a:spcPts val="1200"/>
              </a:spcBef>
              <a:spcAft>
                <a:spcPts val="0"/>
              </a:spcAft>
              <a:buNone/>
            </a:pPr>
            <a:r>
              <a:rPr b="1" lang="en">
                <a:solidFill>
                  <a:schemeClr val="dk1"/>
                </a:solidFill>
                <a:latin typeface="Courier New"/>
                <a:ea typeface="Courier New"/>
                <a:cs typeface="Courier New"/>
                <a:sym typeface="Courier New"/>
              </a:rPr>
              <a:t>$ pip install folium </a:t>
            </a:r>
            <a:r>
              <a:rPr b="1" lang="en">
                <a:solidFill>
                  <a:schemeClr val="dk1"/>
                </a:solidFill>
                <a:latin typeface="Courier New"/>
                <a:ea typeface="Courier New"/>
                <a:cs typeface="Courier New"/>
                <a:sym typeface="Courier New"/>
              </a:rPr>
              <a:t>geopy pandas exifread</a:t>
            </a:r>
            <a:endParaRPr b="1">
              <a:solidFill>
                <a:schemeClr val="dk1"/>
              </a:solidFill>
              <a:latin typeface="Courier New"/>
              <a:ea typeface="Courier New"/>
              <a:cs typeface="Courier New"/>
              <a:sym typeface="Courier New"/>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Download this script from Github:</a:t>
            </a:r>
            <a:endParaRPr>
              <a:solidFill>
                <a:schemeClr val="dk1"/>
              </a:solidFill>
            </a:endParaRPr>
          </a:p>
          <a:p>
            <a:pPr indent="0" lvl="0" marL="0" rtl="0" algn="l">
              <a:spcBef>
                <a:spcPts val="1200"/>
              </a:spcBef>
              <a:spcAft>
                <a:spcPts val="1200"/>
              </a:spcAft>
              <a:buNone/>
            </a:pPr>
            <a:r>
              <a:rPr lang="en" sz="2100" u="sng">
                <a:solidFill>
                  <a:schemeClr val="hlink"/>
                </a:solidFill>
                <a:latin typeface="Arial"/>
                <a:ea typeface="Arial"/>
                <a:cs typeface="Arial"/>
                <a:sym typeface="Arial"/>
                <a:hlinkClick r:id="rId3"/>
              </a:rPr>
              <a:t>https://github.com/dkmcgrath/sysadmin/blob/main/find_coords.py</a:t>
            </a:r>
            <a:endParaRPr sz="28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Mapping GPS Coordinates</a:t>
            </a:r>
            <a:endParaRPr b="1"/>
          </a:p>
          <a:p>
            <a:pPr indent="0" lvl="0" marL="0" rtl="0" algn="l">
              <a:spcBef>
                <a:spcPts val="0"/>
              </a:spcBef>
              <a:spcAft>
                <a:spcPts val="0"/>
              </a:spcAft>
              <a:buNone/>
            </a:pPr>
            <a:r>
              <a:t/>
            </a:r>
            <a:endParaRPr/>
          </a:p>
        </p:txBody>
      </p:sp>
      <p:sp>
        <p:nvSpPr>
          <p:cNvPr id="477" name="Google Shape;477;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Execute the script in the same directory as the photos.</a:t>
            </a:r>
            <a:endParaRPr/>
          </a:p>
          <a:p>
            <a:pPr indent="0" lvl="0" marL="0" rtl="0" algn="l">
              <a:spcBef>
                <a:spcPts val="1200"/>
              </a:spcBef>
              <a:spcAft>
                <a:spcPts val="0"/>
              </a:spcAft>
              <a:buNone/>
            </a:pPr>
            <a:r>
              <a:t/>
            </a:r>
            <a:endParaRPr b="1">
              <a:latin typeface="Courier New"/>
              <a:ea typeface="Courier New"/>
              <a:cs typeface="Courier New"/>
              <a:sym typeface="Courier New"/>
            </a:endParaRPr>
          </a:p>
          <a:p>
            <a:pPr indent="0" lvl="0" marL="0" rtl="0" algn="l">
              <a:spcBef>
                <a:spcPts val="1200"/>
              </a:spcBef>
              <a:spcAft>
                <a:spcPts val="1200"/>
              </a:spcAft>
              <a:buNone/>
            </a:pPr>
            <a:r>
              <a:rPr b="1" lang="en">
                <a:solidFill>
                  <a:schemeClr val="dk1"/>
                </a:solidFill>
                <a:latin typeface="Courier New"/>
                <a:ea typeface="Courier New"/>
                <a:cs typeface="Courier New"/>
                <a:sym typeface="Courier New"/>
              </a:rPr>
              <a:t>$ python3 find_coords.py</a:t>
            </a:r>
            <a:endParaRPr b="1">
              <a:solidFill>
                <a:schemeClr val="dk1"/>
              </a:solidFill>
              <a:latin typeface="Courier New"/>
              <a:ea typeface="Courier New"/>
              <a:cs typeface="Courier New"/>
              <a:sym typeface="Courier New"/>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Mapping GPS Coordinates</a:t>
            </a:r>
            <a:endParaRPr b="1"/>
          </a:p>
          <a:p>
            <a:pPr indent="0" lvl="0" marL="0" rtl="0" algn="l">
              <a:spcBef>
                <a:spcPts val="0"/>
              </a:spcBef>
              <a:spcAft>
                <a:spcPts val="0"/>
              </a:spcAft>
              <a:buNone/>
            </a:pPr>
            <a:r>
              <a:t/>
            </a:r>
            <a:endParaRPr/>
          </a:p>
        </p:txBody>
      </p:sp>
      <p:sp>
        <p:nvSpPr>
          <p:cNvPr id="483" name="Google Shape;483;p75"/>
          <p:cNvSpPr txBox="1"/>
          <p:nvPr>
            <p:ph idx="1" type="body"/>
          </p:nvPr>
        </p:nvSpPr>
        <p:spPr>
          <a:xfrm>
            <a:off x="311700" y="1152475"/>
            <a:ext cx="8520600" cy="51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Open the resulting file called “map.html” in a web browser, and view the map!</a:t>
            </a:r>
            <a:endParaRPr/>
          </a:p>
        </p:txBody>
      </p:sp>
      <p:pic>
        <p:nvPicPr>
          <p:cNvPr id="484" name="Google Shape;484;p75"/>
          <p:cNvPicPr preferRelativeResize="0"/>
          <p:nvPr/>
        </p:nvPicPr>
        <p:blipFill>
          <a:blip r:embed="rId3">
            <a:alphaModFix/>
          </a:blip>
          <a:stretch>
            <a:fillRect/>
          </a:stretch>
        </p:blipFill>
        <p:spPr>
          <a:xfrm>
            <a:off x="2579675" y="1672375"/>
            <a:ext cx="3984649" cy="31663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8" name="Shape 488"/>
        <p:cNvGrpSpPr/>
        <p:nvPr/>
      </p:nvGrpSpPr>
      <p:grpSpPr>
        <a:xfrm>
          <a:off x="0" y="0"/>
          <a:ext cx="0" cy="0"/>
          <a:chOff x="0" y="0"/>
          <a:chExt cx="0" cy="0"/>
        </a:xfrm>
      </p:grpSpPr>
      <p:sp>
        <p:nvSpPr>
          <p:cNvPr id="489" name="Google Shape;489;p76"/>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CTF</a:t>
            </a:r>
            <a:endParaRPr/>
          </a:p>
        </p:txBody>
      </p:sp>
      <p:sp>
        <p:nvSpPr>
          <p:cNvPr id="490" name="Google Shape;490;p76"/>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github.com/PSU-Cybersecurity-Club/forensicsdemo</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4" name="Shape 494"/>
        <p:cNvGrpSpPr/>
        <p:nvPr/>
      </p:nvGrpSpPr>
      <p:grpSpPr>
        <a:xfrm>
          <a:off x="0" y="0"/>
          <a:ext cx="0" cy="0"/>
          <a:chOff x="0" y="0"/>
          <a:chExt cx="0" cy="0"/>
        </a:xfrm>
      </p:grpSpPr>
      <p:sp>
        <p:nvSpPr>
          <p:cNvPr id="495" name="Google Shape;495;p7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Okay, time to wrap up!</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More fun!</a:t>
            </a:r>
            <a:endParaRPr b="1"/>
          </a:p>
        </p:txBody>
      </p:sp>
      <p:sp>
        <p:nvSpPr>
          <p:cNvPr id="501" name="Google Shape;501;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Autopsy</a:t>
            </a:r>
            <a:endParaRPr/>
          </a:p>
          <a:p>
            <a:pPr indent="0" lvl="0" marL="0" rtl="0" algn="l">
              <a:spcBef>
                <a:spcPts val="1200"/>
              </a:spcBef>
              <a:spcAft>
                <a:spcPts val="0"/>
              </a:spcAft>
              <a:buNone/>
            </a:pPr>
            <a:r>
              <a:rPr lang="en" u="sng">
                <a:solidFill>
                  <a:schemeClr val="hlink"/>
                </a:solidFill>
                <a:hlinkClick r:id="rId4"/>
              </a:rPr>
              <a:t>Disk Analysis &amp; Autopsy</a:t>
            </a:r>
            <a:endParaRPr/>
          </a:p>
          <a:p>
            <a:pPr indent="0" lvl="0" marL="0" rtl="0" algn="l">
              <a:spcBef>
                <a:spcPts val="1200"/>
              </a:spcBef>
              <a:spcAft>
                <a:spcPts val="0"/>
              </a:spcAft>
              <a:buNone/>
            </a:pPr>
            <a:r>
              <a:rPr lang="en" u="sng">
                <a:solidFill>
                  <a:schemeClr val="hlink"/>
                </a:solidFill>
                <a:hlinkClick r:id="rId5"/>
              </a:rPr>
              <a:t>Linux Server Forensics</a:t>
            </a:r>
            <a:endParaRPr/>
          </a:p>
          <a:p>
            <a:pPr indent="0" lvl="0" marL="0" rtl="0" algn="l">
              <a:spcBef>
                <a:spcPts val="1200"/>
              </a:spcBef>
              <a:spcAft>
                <a:spcPts val="0"/>
              </a:spcAft>
              <a:buNone/>
            </a:pPr>
            <a:r>
              <a:rPr lang="en" u="sng">
                <a:solidFill>
                  <a:schemeClr val="hlink"/>
                </a:solidFill>
                <a:hlinkClick r:id="rId6"/>
              </a:rPr>
              <a:t>Windows Forensics 1</a:t>
            </a:r>
            <a:endParaRPr/>
          </a:p>
          <a:p>
            <a:pPr indent="0" lvl="0" marL="0" rtl="0" algn="l">
              <a:spcBef>
                <a:spcPts val="1200"/>
              </a:spcBef>
              <a:spcAft>
                <a:spcPts val="0"/>
              </a:spcAft>
              <a:buNone/>
            </a:pPr>
            <a:r>
              <a:rPr lang="en" u="sng">
                <a:solidFill>
                  <a:schemeClr val="hlink"/>
                </a:solidFill>
                <a:hlinkClick r:id="rId7"/>
              </a:rPr>
              <a:t>Windows Forensics 2</a:t>
            </a:r>
            <a:r>
              <a:rPr lang="en"/>
              <a:t>   </a:t>
            </a:r>
            <a:endParaRPr/>
          </a:p>
          <a:p>
            <a:pPr indent="0" lvl="0" marL="0" rtl="0" algn="l">
              <a:spcBef>
                <a:spcPts val="1200"/>
              </a:spcBef>
              <a:spcAft>
                <a:spcPts val="0"/>
              </a:spcAft>
              <a:buNone/>
            </a:pPr>
            <a:r>
              <a:rPr lang="en" u="sng">
                <a:solidFill>
                  <a:schemeClr val="hlink"/>
                </a:solidFill>
                <a:hlinkClick r:id="rId8"/>
              </a:rPr>
              <a:t>Wireshark 101</a:t>
            </a:r>
            <a:r>
              <a:rPr lang="en"/>
              <a:t> </a:t>
            </a:r>
            <a:endParaRPr/>
          </a:p>
          <a:p>
            <a:pPr indent="0" lvl="0" marL="0" rtl="0" algn="l">
              <a:spcBef>
                <a:spcPts val="1200"/>
              </a:spcBef>
              <a:spcAft>
                <a:spcPts val="1200"/>
              </a:spcAft>
              <a:buNone/>
            </a:pPr>
            <a:r>
              <a:t/>
            </a:r>
            <a:endParaRPr/>
          </a:p>
        </p:txBody>
      </p:sp>
      <p:pic>
        <p:nvPicPr>
          <p:cNvPr id="502" name="Google Shape;502;p78"/>
          <p:cNvPicPr preferRelativeResize="0"/>
          <p:nvPr/>
        </p:nvPicPr>
        <p:blipFill rotWithShape="1">
          <a:blip r:embed="rId9">
            <a:alphaModFix/>
          </a:blip>
          <a:srcRect b="23526" l="24034" r="26653" t="23982"/>
          <a:stretch/>
        </p:blipFill>
        <p:spPr>
          <a:xfrm>
            <a:off x="3938425" y="1121650"/>
            <a:ext cx="4506299" cy="2699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Where to find us…</a:t>
            </a:r>
            <a:endParaRPr b="1"/>
          </a:p>
        </p:txBody>
      </p:sp>
      <p:sp>
        <p:nvSpPr>
          <p:cNvPr id="508" name="Google Shape;508;p79"/>
          <p:cNvSpPr txBox="1"/>
          <p:nvPr>
            <p:ph idx="1" type="body"/>
          </p:nvPr>
        </p:nvSpPr>
        <p:spPr>
          <a:xfrm>
            <a:off x="311700" y="1602875"/>
            <a:ext cx="8520600" cy="260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Website			psusec.org (Coming soon!)</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Discord			</a:t>
            </a:r>
            <a:r>
              <a:rPr lang="en" u="sng">
                <a:solidFill>
                  <a:schemeClr val="dk1"/>
                </a:solidFill>
                <a:hlinkClick r:id="rId3">
                  <a:extLst>
                    <a:ext uri="{A12FA001-AC4F-418D-AE19-62706E023703}">
                      <ahyp:hlinkClr val="tx"/>
                    </a:ext>
                  </a:extLst>
                </a:hlinkClick>
              </a:rPr>
              <a:t>https://discord.gg/2QKup4BryT</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PSU Connect		</a:t>
            </a:r>
            <a:r>
              <a:rPr lang="en" u="sng">
                <a:solidFill>
                  <a:schemeClr val="dk1"/>
                </a:solidFill>
                <a:hlinkClick r:id="rId4">
                  <a:extLst>
                    <a:ext uri="{A12FA001-AC4F-418D-AE19-62706E023703}">
                      <ahyp:hlinkClr val="tx"/>
                    </a:ext>
                  </a:extLst>
                </a:hlinkClick>
              </a:rPr>
              <a:t>https://pdx.campuslabs.com/engage/organization/PSUSec</a:t>
            </a:r>
            <a:endParaRPr sz="2500">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2" name="Shape 512"/>
        <p:cNvGrpSpPr/>
        <p:nvPr/>
      </p:nvGrpSpPr>
      <p:grpSpPr>
        <a:xfrm>
          <a:off x="0" y="0"/>
          <a:ext cx="0" cy="0"/>
          <a:chOff x="0" y="0"/>
          <a:chExt cx="0" cy="0"/>
        </a:xfrm>
      </p:grpSpPr>
      <p:sp>
        <p:nvSpPr>
          <p:cNvPr id="513" name="Google Shape;513;p80"/>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Cybersecurity Graduate Certificate</a:t>
            </a:r>
            <a:endParaRPr b="1"/>
          </a:p>
        </p:txBody>
      </p:sp>
      <p:sp>
        <p:nvSpPr>
          <p:cNvPr id="101" name="Google Shape;101;p19"/>
          <p:cNvSpPr txBox="1"/>
          <p:nvPr>
            <p:ph idx="1" type="body"/>
          </p:nvPr>
        </p:nvSpPr>
        <p:spPr>
          <a:xfrm>
            <a:off x="4092600" y="1304875"/>
            <a:ext cx="4739700" cy="3261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600">
                <a:solidFill>
                  <a:schemeClr val="dk1"/>
                </a:solidFill>
              </a:rPr>
              <a:t>CS 591 	Introduction to Computer Security</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CS 595 	Web and Cloud Security</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CS 554 	Principles of Software Engineering</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CS 555 	Software Specification and Verification</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CS 556 	Software Implementation and Testing</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CS 576 	Computer Security Seminar</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CS 585 	Cryptography</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CS 592 	Malware Reverse Engineering</a:t>
            </a:r>
            <a:endParaRPr sz="1600">
              <a:solidFill>
                <a:schemeClr val="dk1"/>
              </a:solidFill>
            </a:endParaRPr>
          </a:p>
          <a:p>
            <a:pPr indent="0" lvl="0" marL="0" rtl="0" algn="l">
              <a:lnSpc>
                <a:spcPct val="115000"/>
              </a:lnSpc>
              <a:spcBef>
                <a:spcPts val="0"/>
              </a:spcBef>
              <a:spcAft>
                <a:spcPts val="0"/>
              </a:spcAft>
              <a:buNone/>
            </a:pPr>
            <a:r>
              <a:rPr b="1" lang="en" sz="1600">
                <a:solidFill>
                  <a:schemeClr val="dk1"/>
                </a:solidFill>
              </a:rPr>
              <a:t>CS 593 	Digital Forensics</a:t>
            </a:r>
            <a:endParaRPr b="1" sz="1600">
              <a:solidFill>
                <a:schemeClr val="dk1"/>
              </a:solidFill>
            </a:endParaRPr>
          </a:p>
          <a:p>
            <a:pPr indent="0" lvl="0" marL="0" rtl="0" algn="l">
              <a:lnSpc>
                <a:spcPct val="115000"/>
              </a:lnSpc>
              <a:spcBef>
                <a:spcPts val="0"/>
              </a:spcBef>
              <a:spcAft>
                <a:spcPts val="0"/>
              </a:spcAft>
              <a:buNone/>
            </a:pPr>
            <a:r>
              <a:rPr lang="en" sz="1600">
                <a:solidFill>
                  <a:schemeClr val="dk1"/>
                </a:solidFill>
              </a:rPr>
              <a:t>CS 594 	Internetworking Protocols</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CS 596 	Network Security</a:t>
            </a:r>
            <a:endParaRPr sz="1600">
              <a:solidFill>
                <a:schemeClr val="dk1"/>
              </a:solidFill>
            </a:endParaRPr>
          </a:p>
        </p:txBody>
      </p:sp>
      <p:pic>
        <p:nvPicPr>
          <p:cNvPr id="102" name="Google Shape;102;p19"/>
          <p:cNvPicPr preferRelativeResize="0"/>
          <p:nvPr/>
        </p:nvPicPr>
        <p:blipFill rotWithShape="1">
          <a:blip r:embed="rId3">
            <a:alphaModFix/>
          </a:blip>
          <a:srcRect b="24549" l="0" r="0" t="28726"/>
          <a:stretch/>
        </p:blipFill>
        <p:spPr>
          <a:xfrm>
            <a:off x="311700" y="2429862"/>
            <a:ext cx="3399199" cy="893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Coming up</a:t>
            </a:r>
            <a:endParaRPr b="1"/>
          </a:p>
        </p:txBody>
      </p:sp>
      <p:sp>
        <p:nvSpPr>
          <p:cNvPr id="108" name="Google Shape;108;p20"/>
          <p:cNvSpPr txBox="1"/>
          <p:nvPr>
            <p:ph idx="1" type="body"/>
          </p:nvPr>
        </p:nvSpPr>
        <p:spPr>
          <a:xfrm>
            <a:off x="311700" y="1517900"/>
            <a:ext cx="8520600" cy="281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What is digital forensics?</a:t>
            </a:r>
            <a:endParaRPr>
              <a:solidFill>
                <a:schemeClr val="dk1"/>
              </a:solidFill>
            </a:endParaRPr>
          </a:p>
          <a:p>
            <a:pPr indent="0" lvl="0" marL="0" rtl="0" algn="l">
              <a:spcBef>
                <a:spcPts val="1200"/>
              </a:spcBef>
              <a:spcAft>
                <a:spcPts val="0"/>
              </a:spcAft>
              <a:buNone/>
            </a:pPr>
            <a:r>
              <a:rPr lang="en">
                <a:solidFill>
                  <a:schemeClr val="dk1"/>
                </a:solidFill>
              </a:rPr>
              <a:t>Files and file systems</a:t>
            </a:r>
            <a:endParaRPr>
              <a:solidFill>
                <a:schemeClr val="dk1"/>
              </a:solidFill>
            </a:endParaRPr>
          </a:p>
          <a:p>
            <a:pPr indent="0" lvl="0" marL="0" rtl="0" algn="l">
              <a:spcBef>
                <a:spcPts val="1200"/>
              </a:spcBef>
              <a:spcAft>
                <a:spcPts val="0"/>
              </a:spcAft>
              <a:buNone/>
            </a:pPr>
            <a:r>
              <a:rPr lang="en">
                <a:solidFill>
                  <a:schemeClr val="dk1"/>
                </a:solidFill>
              </a:rPr>
              <a:t>Tools</a:t>
            </a:r>
            <a:endParaRPr>
              <a:solidFill>
                <a:schemeClr val="dk1"/>
              </a:solidFill>
            </a:endParaRPr>
          </a:p>
          <a:p>
            <a:pPr indent="0" lvl="0" marL="0" rtl="0" algn="l">
              <a:spcBef>
                <a:spcPts val="1200"/>
              </a:spcBef>
              <a:spcAft>
                <a:spcPts val="0"/>
              </a:spcAft>
              <a:buNone/>
            </a:pPr>
            <a:r>
              <a:rPr lang="en">
                <a:solidFill>
                  <a:schemeClr val="dk1"/>
                </a:solidFill>
              </a:rPr>
              <a:t>File carving demo</a:t>
            </a:r>
            <a:endParaRPr>
              <a:solidFill>
                <a:schemeClr val="dk1"/>
              </a:solidFill>
            </a:endParaRPr>
          </a:p>
          <a:p>
            <a:pPr indent="0" lvl="0" marL="0" rtl="0" algn="l">
              <a:spcBef>
                <a:spcPts val="1200"/>
              </a:spcBef>
              <a:spcAft>
                <a:spcPts val="0"/>
              </a:spcAft>
              <a:buNone/>
            </a:pPr>
            <a:r>
              <a:rPr lang="en">
                <a:solidFill>
                  <a:schemeClr val="dk1"/>
                </a:solidFill>
              </a:rPr>
              <a:t>Metadata.. and more</a:t>
            </a:r>
            <a:endParaRPr>
              <a:solidFill>
                <a:schemeClr val="dk1"/>
              </a:solidFill>
            </a:endParaRPr>
          </a:p>
          <a:p>
            <a:pPr indent="0" lvl="0" marL="0" rtl="0" algn="l">
              <a:spcBef>
                <a:spcPts val="1200"/>
              </a:spcBef>
              <a:spcAft>
                <a:spcPts val="1200"/>
              </a:spcAft>
              <a:buNone/>
            </a:pPr>
            <a:r>
              <a:rPr lang="en">
                <a:solidFill>
                  <a:schemeClr val="dk1"/>
                </a:solidFill>
              </a:rPr>
              <a:t>CTF</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2" name="Shape 112"/>
        <p:cNvGrpSpPr/>
        <p:nvPr/>
      </p:nvGrpSpPr>
      <p:grpSpPr>
        <a:xfrm>
          <a:off x="0" y="0"/>
          <a:ext cx="0" cy="0"/>
          <a:chOff x="0" y="0"/>
          <a:chExt cx="0" cy="0"/>
        </a:xfrm>
      </p:grpSpPr>
      <p:sp>
        <p:nvSpPr>
          <p:cNvPr id="113" name="Google Shape;113;p21"/>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digital forensics?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